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23"/>
  </p:notesMasterIdLst>
  <p:sldIdLst>
    <p:sldId id="256" r:id="rId2"/>
    <p:sldId id="257" r:id="rId3"/>
    <p:sldId id="258" r:id="rId4"/>
    <p:sldId id="263" r:id="rId5"/>
    <p:sldId id="264" r:id="rId6"/>
    <p:sldId id="259" r:id="rId7"/>
    <p:sldId id="265" r:id="rId8"/>
    <p:sldId id="266" r:id="rId9"/>
    <p:sldId id="267" r:id="rId10"/>
    <p:sldId id="271" r:id="rId11"/>
    <p:sldId id="260" r:id="rId12"/>
    <p:sldId id="272" r:id="rId13"/>
    <p:sldId id="268" r:id="rId14"/>
    <p:sldId id="269" r:id="rId15"/>
    <p:sldId id="270" r:id="rId16"/>
    <p:sldId id="273" r:id="rId17"/>
    <p:sldId id="275" r:id="rId18"/>
    <p:sldId id="274" r:id="rId19"/>
    <p:sldId id="276" r:id="rId20"/>
    <p:sldId id="261"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8687"/>
  </p:normalViewPr>
  <p:slideViewPr>
    <p:cSldViewPr snapToGrid="0" snapToObjects="1">
      <p:cViewPr>
        <p:scale>
          <a:sx n="78" d="100"/>
          <a:sy n="78" d="100"/>
        </p:scale>
        <p:origin x="1320" y="208"/>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robwebster/Documents/Leicester%20Uni/Dis_Trials/Tweets_Weekly/Data.Tables/All_Tweets.xls"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robwebster/Documents/Leicester%20Uni/Dis_Trials/Tweets_Weekly/Data.Tables/All_Tweets_AUG_ED.csv"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robwebster/Documents/Leicester%20Uni/Dis_Trials/Tweets_Weekly/Data.Tables/UK_Const_Sel_Week_ED.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a:t>Number of Topic</a:t>
            </a:r>
            <a:r>
              <a:rPr lang="en-US" sz="1800" baseline="0"/>
              <a:t> Classified</a:t>
            </a:r>
            <a:r>
              <a:rPr lang="en-US" sz="1800"/>
              <a:t> Tweets Per Day</a:t>
            </a:r>
          </a:p>
        </c:rich>
      </c:tx>
      <c:layout>
        <c:manualLayout>
          <c:xMode val="edge"/>
          <c:yMode val="edge"/>
          <c:x val="0.293136178898965"/>
          <c:y val="0.0301984543598717"/>
        </c:manualLayout>
      </c:layout>
      <c:overlay val="0"/>
      <c:spPr>
        <a:noFill/>
        <a:ln>
          <a:noFill/>
        </a:ln>
        <a:effectLst/>
      </c:spPr>
      <c:txPr>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28900605827819"/>
          <c:y val="0.11107650379599"/>
          <c:w val="0.856575763395429"/>
          <c:h val="0.663526461567231"/>
        </c:manualLayout>
      </c:layout>
      <c:lineChart>
        <c:grouping val="standard"/>
        <c:varyColors val="0"/>
        <c:ser>
          <c:idx val="0"/>
          <c:order val="0"/>
          <c:tx>
            <c:strRef>
              <c:f>'Tweets Per Day'!$B$1</c:f>
              <c:strCache>
                <c:ptCount val="1"/>
                <c:pt idx="0">
                  <c:v>Tweets</c:v>
                </c:pt>
              </c:strCache>
            </c:strRef>
          </c:tx>
          <c:spPr>
            <a:ln w="34925" cap="rnd">
              <a:solidFill>
                <a:srgbClr val="92D050"/>
              </a:solidFill>
              <a:round/>
            </a:ln>
            <a:effectLst>
              <a:outerShdw blurRad="57150" dist="19050" dir="5400000" algn="ctr" rotWithShape="0">
                <a:srgbClr val="000000">
                  <a:alpha val="63000"/>
                </a:srgbClr>
              </a:outerShdw>
            </a:effectLst>
          </c:spPr>
          <c:marker>
            <c:symbol val="none"/>
          </c:marker>
          <c:cat>
            <c:strRef>
              <c:f>'Tweets Per Day'!$A$2:$A$132</c:f>
              <c:strCache>
                <c:ptCount val="131"/>
                <c:pt idx="0">
                  <c:v>19-Feb</c:v>
                </c:pt>
                <c:pt idx="1">
                  <c:v>20-Feb</c:v>
                </c:pt>
                <c:pt idx="2">
                  <c:v>21-Feb</c:v>
                </c:pt>
                <c:pt idx="3">
                  <c:v>22-Feb</c:v>
                </c:pt>
                <c:pt idx="4">
                  <c:v>23-Feb</c:v>
                </c:pt>
                <c:pt idx="5">
                  <c:v>24-Feb</c:v>
                </c:pt>
                <c:pt idx="6">
                  <c:v>25-Feb</c:v>
                </c:pt>
                <c:pt idx="7">
                  <c:v>26-Feb</c:v>
                </c:pt>
                <c:pt idx="8">
                  <c:v>27-Feb</c:v>
                </c:pt>
                <c:pt idx="9">
                  <c:v>28-Feb</c:v>
                </c:pt>
                <c:pt idx="10">
                  <c:v>29-Feb</c:v>
                </c:pt>
                <c:pt idx="11">
                  <c:v>01-Mar</c:v>
                </c:pt>
                <c:pt idx="12">
                  <c:v>02-Mar</c:v>
                </c:pt>
                <c:pt idx="13">
                  <c:v>03-Mar</c:v>
                </c:pt>
                <c:pt idx="14">
                  <c:v>04-Mar</c:v>
                </c:pt>
                <c:pt idx="15">
                  <c:v>05-Mar</c:v>
                </c:pt>
                <c:pt idx="16">
                  <c:v>06-Mar</c:v>
                </c:pt>
                <c:pt idx="17">
                  <c:v>07-Mar</c:v>
                </c:pt>
                <c:pt idx="18">
                  <c:v>08-Mar</c:v>
                </c:pt>
                <c:pt idx="19">
                  <c:v>09-Mar</c:v>
                </c:pt>
                <c:pt idx="20">
                  <c:v>10-Mar</c:v>
                </c:pt>
                <c:pt idx="21">
                  <c:v>11-Mar</c:v>
                </c:pt>
                <c:pt idx="22">
                  <c:v>12-Mar</c:v>
                </c:pt>
                <c:pt idx="23">
                  <c:v>13-Mar</c:v>
                </c:pt>
                <c:pt idx="24">
                  <c:v>14-Mar</c:v>
                </c:pt>
                <c:pt idx="25">
                  <c:v>15-Mar</c:v>
                </c:pt>
                <c:pt idx="26">
                  <c:v>16-Mar</c:v>
                </c:pt>
                <c:pt idx="27">
                  <c:v>17-Mar</c:v>
                </c:pt>
                <c:pt idx="28">
                  <c:v>18-Mar</c:v>
                </c:pt>
                <c:pt idx="29">
                  <c:v>19-Mar</c:v>
                </c:pt>
                <c:pt idx="30">
                  <c:v>20-Mar</c:v>
                </c:pt>
                <c:pt idx="31">
                  <c:v>21-Mar</c:v>
                </c:pt>
                <c:pt idx="32">
                  <c:v>22-Mar</c:v>
                </c:pt>
                <c:pt idx="33">
                  <c:v>23-Mar</c:v>
                </c:pt>
                <c:pt idx="34">
                  <c:v>24-Mar</c:v>
                </c:pt>
                <c:pt idx="35">
                  <c:v>25-Mar</c:v>
                </c:pt>
                <c:pt idx="36">
                  <c:v>26-Mar</c:v>
                </c:pt>
                <c:pt idx="37">
                  <c:v>27-Mar</c:v>
                </c:pt>
                <c:pt idx="38">
                  <c:v>29-Mar</c:v>
                </c:pt>
                <c:pt idx="39">
                  <c:v>30-Mar</c:v>
                </c:pt>
                <c:pt idx="40">
                  <c:v>31-Mar</c:v>
                </c:pt>
                <c:pt idx="41">
                  <c:v>01-Apr</c:v>
                </c:pt>
                <c:pt idx="42">
                  <c:v>02-Apr</c:v>
                </c:pt>
                <c:pt idx="43">
                  <c:v>03-Apr</c:v>
                </c:pt>
                <c:pt idx="44">
                  <c:v>04-Apr</c:v>
                </c:pt>
                <c:pt idx="45">
                  <c:v>05-Apr</c:v>
                </c:pt>
                <c:pt idx="46">
                  <c:v>06-Apr</c:v>
                </c:pt>
                <c:pt idx="47">
                  <c:v>07-Apr</c:v>
                </c:pt>
                <c:pt idx="48">
                  <c:v>08-Apr</c:v>
                </c:pt>
                <c:pt idx="49">
                  <c:v>09-Apr</c:v>
                </c:pt>
                <c:pt idx="50">
                  <c:v>10-Apr</c:v>
                </c:pt>
                <c:pt idx="51">
                  <c:v>11-Apr</c:v>
                </c:pt>
                <c:pt idx="52">
                  <c:v>12-Apr</c:v>
                </c:pt>
                <c:pt idx="53">
                  <c:v>13-Apr</c:v>
                </c:pt>
                <c:pt idx="54">
                  <c:v>14-Apr</c:v>
                </c:pt>
                <c:pt idx="55">
                  <c:v>15-Apr</c:v>
                </c:pt>
                <c:pt idx="56">
                  <c:v>16-Apr</c:v>
                </c:pt>
                <c:pt idx="57">
                  <c:v>17-Apr</c:v>
                </c:pt>
                <c:pt idx="58">
                  <c:v>18-Apr</c:v>
                </c:pt>
                <c:pt idx="59">
                  <c:v>19-Apr</c:v>
                </c:pt>
                <c:pt idx="60">
                  <c:v>20-Apr</c:v>
                </c:pt>
                <c:pt idx="61">
                  <c:v>21-Apr</c:v>
                </c:pt>
                <c:pt idx="62">
                  <c:v>22-Apr</c:v>
                </c:pt>
                <c:pt idx="63">
                  <c:v>23-Apr</c:v>
                </c:pt>
                <c:pt idx="64">
                  <c:v>24-Apr</c:v>
                </c:pt>
                <c:pt idx="65">
                  <c:v>25-Apr</c:v>
                </c:pt>
                <c:pt idx="66">
                  <c:v>26-Apr</c:v>
                </c:pt>
                <c:pt idx="67">
                  <c:v>27-Apr</c:v>
                </c:pt>
                <c:pt idx="68">
                  <c:v>28-Apr</c:v>
                </c:pt>
                <c:pt idx="69">
                  <c:v>29-Apr</c:v>
                </c:pt>
                <c:pt idx="70">
                  <c:v>30-Apr</c:v>
                </c:pt>
                <c:pt idx="71">
                  <c:v>01-May</c:v>
                </c:pt>
                <c:pt idx="72">
                  <c:v>02-May</c:v>
                </c:pt>
                <c:pt idx="73">
                  <c:v>03-May</c:v>
                </c:pt>
                <c:pt idx="74">
                  <c:v>04-May</c:v>
                </c:pt>
                <c:pt idx="75">
                  <c:v>05-May</c:v>
                </c:pt>
                <c:pt idx="76">
                  <c:v>06-May</c:v>
                </c:pt>
                <c:pt idx="77">
                  <c:v>07-May</c:v>
                </c:pt>
                <c:pt idx="78">
                  <c:v>08-May</c:v>
                </c:pt>
                <c:pt idx="79">
                  <c:v>09-May</c:v>
                </c:pt>
                <c:pt idx="80">
                  <c:v>10-May</c:v>
                </c:pt>
                <c:pt idx="81">
                  <c:v>11-May</c:v>
                </c:pt>
                <c:pt idx="82">
                  <c:v>12-May</c:v>
                </c:pt>
                <c:pt idx="83">
                  <c:v>13-May</c:v>
                </c:pt>
                <c:pt idx="84">
                  <c:v>14-May</c:v>
                </c:pt>
                <c:pt idx="85">
                  <c:v>15-May</c:v>
                </c:pt>
                <c:pt idx="86">
                  <c:v>16-May</c:v>
                </c:pt>
                <c:pt idx="87">
                  <c:v>17-May</c:v>
                </c:pt>
                <c:pt idx="88">
                  <c:v>18-May</c:v>
                </c:pt>
                <c:pt idx="89">
                  <c:v>19-May</c:v>
                </c:pt>
                <c:pt idx="90">
                  <c:v>20-May</c:v>
                </c:pt>
                <c:pt idx="91">
                  <c:v>21-May</c:v>
                </c:pt>
                <c:pt idx="92">
                  <c:v>22-May</c:v>
                </c:pt>
                <c:pt idx="93">
                  <c:v>23-May</c:v>
                </c:pt>
                <c:pt idx="94">
                  <c:v>24-May</c:v>
                </c:pt>
                <c:pt idx="95">
                  <c:v>25-May</c:v>
                </c:pt>
                <c:pt idx="96">
                  <c:v>26-May</c:v>
                </c:pt>
                <c:pt idx="97">
                  <c:v>27-May</c:v>
                </c:pt>
                <c:pt idx="98">
                  <c:v>28-May</c:v>
                </c:pt>
                <c:pt idx="99">
                  <c:v>29-May</c:v>
                </c:pt>
                <c:pt idx="100">
                  <c:v>30-May</c:v>
                </c:pt>
                <c:pt idx="101">
                  <c:v>31-May</c:v>
                </c:pt>
                <c:pt idx="102">
                  <c:v>01-Jun</c:v>
                </c:pt>
                <c:pt idx="103">
                  <c:v>02-Jun</c:v>
                </c:pt>
                <c:pt idx="104">
                  <c:v>03-Jun</c:v>
                </c:pt>
                <c:pt idx="105">
                  <c:v>04-Jun</c:v>
                </c:pt>
                <c:pt idx="106">
                  <c:v>05-Jun</c:v>
                </c:pt>
                <c:pt idx="107">
                  <c:v>06-Jun</c:v>
                </c:pt>
                <c:pt idx="108">
                  <c:v>07-Jun</c:v>
                </c:pt>
                <c:pt idx="109">
                  <c:v>08-Jun</c:v>
                </c:pt>
                <c:pt idx="110">
                  <c:v>09-Jun</c:v>
                </c:pt>
                <c:pt idx="111">
                  <c:v>10-Jun</c:v>
                </c:pt>
                <c:pt idx="112">
                  <c:v>11-Jun</c:v>
                </c:pt>
                <c:pt idx="113">
                  <c:v>12-Jun</c:v>
                </c:pt>
                <c:pt idx="114">
                  <c:v>13-Jun</c:v>
                </c:pt>
                <c:pt idx="115">
                  <c:v>14-Jun</c:v>
                </c:pt>
                <c:pt idx="116">
                  <c:v>15-Jun</c:v>
                </c:pt>
                <c:pt idx="117">
                  <c:v>16-Jun</c:v>
                </c:pt>
                <c:pt idx="118">
                  <c:v>18-Jun</c:v>
                </c:pt>
                <c:pt idx="119">
                  <c:v>19-Jun</c:v>
                </c:pt>
                <c:pt idx="120">
                  <c:v>20-Jun</c:v>
                </c:pt>
                <c:pt idx="121">
                  <c:v>21-Jun</c:v>
                </c:pt>
                <c:pt idx="122">
                  <c:v>22-Jun</c:v>
                </c:pt>
                <c:pt idx="123">
                  <c:v>23-Jun</c:v>
                </c:pt>
                <c:pt idx="124">
                  <c:v>24-Jun</c:v>
                </c:pt>
                <c:pt idx="125">
                  <c:v>25-Jun</c:v>
                </c:pt>
                <c:pt idx="126">
                  <c:v>26-Jun</c:v>
                </c:pt>
                <c:pt idx="127">
                  <c:v>27-Jun</c:v>
                </c:pt>
                <c:pt idx="128">
                  <c:v>28-Jun</c:v>
                </c:pt>
                <c:pt idx="129">
                  <c:v>29-Jun</c:v>
                </c:pt>
                <c:pt idx="130">
                  <c:v>30-Jun</c:v>
                </c:pt>
              </c:strCache>
            </c:strRef>
          </c:cat>
          <c:val>
            <c:numRef>
              <c:f>'Tweets Per Day'!$B$2:$B$132</c:f>
              <c:numCache>
                <c:formatCode>General</c:formatCode>
                <c:ptCount val="131"/>
                <c:pt idx="0">
                  <c:v>5974.0</c:v>
                </c:pt>
                <c:pt idx="1">
                  <c:v>3711.0</c:v>
                </c:pt>
                <c:pt idx="2">
                  <c:v>3806.0</c:v>
                </c:pt>
                <c:pt idx="3">
                  <c:v>3016.0</c:v>
                </c:pt>
                <c:pt idx="4">
                  <c:v>2059.0</c:v>
                </c:pt>
                <c:pt idx="5">
                  <c:v>1776.0</c:v>
                </c:pt>
                <c:pt idx="6">
                  <c:v>1627.0</c:v>
                </c:pt>
                <c:pt idx="7">
                  <c:v>674.0</c:v>
                </c:pt>
                <c:pt idx="8">
                  <c:v>536.0</c:v>
                </c:pt>
                <c:pt idx="9">
                  <c:v>489.0</c:v>
                </c:pt>
                <c:pt idx="10">
                  <c:v>487.0</c:v>
                </c:pt>
                <c:pt idx="11">
                  <c:v>455.0</c:v>
                </c:pt>
                <c:pt idx="12">
                  <c:v>468.0</c:v>
                </c:pt>
                <c:pt idx="13">
                  <c:v>544.0</c:v>
                </c:pt>
                <c:pt idx="14">
                  <c:v>392.0</c:v>
                </c:pt>
                <c:pt idx="15">
                  <c:v>306.0</c:v>
                </c:pt>
                <c:pt idx="16">
                  <c:v>326.0</c:v>
                </c:pt>
                <c:pt idx="17">
                  <c:v>400.0</c:v>
                </c:pt>
                <c:pt idx="18">
                  <c:v>357.0</c:v>
                </c:pt>
                <c:pt idx="19">
                  <c:v>388.0</c:v>
                </c:pt>
                <c:pt idx="20">
                  <c:v>367.0</c:v>
                </c:pt>
                <c:pt idx="21">
                  <c:v>359.0</c:v>
                </c:pt>
                <c:pt idx="22">
                  <c:v>298.0</c:v>
                </c:pt>
                <c:pt idx="23">
                  <c:v>331.0</c:v>
                </c:pt>
                <c:pt idx="24">
                  <c:v>266.0</c:v>
                </c:pt>
                <c:pt idx="25">
                  <c:v>310.0</c:v>
                </c:pt>
                <c:pt idx="26">
                  <c:v>287.0</c:v>
                </c:pt>
                <c:pt idx="27">
                  <c:v>279.0</c:v>
                </c:pt>
                <c:pt idx="28">
                  <c:v>1130.0</c:v>
                </c:pt>
                <c:pt idx="29">
                  <c:v>809.0</c:v>
                </c:pt>
                <c:pt idx="30">
                  <c:v>767.0</c:v>
                </c:pt>
                <c:pt idx="31">
                  <c:v>725.0</c:v>
                </c:pt>
                <c:pt idx="32">
                  <c:v>1394.0</c:v>
                </c:pt>
                <c:pt idx="33">
                  <c:v>874.0</c:v>
                </c:pt>
                <c:pt idx="34">
                  <c:v>746.0</c:v>
                </c:pt>
                <c:pt idx="35">
                  <c:v>754.0</c:v>
                </c:pt>
                <c:pt idx="36">
                  <c:v>790.0</c:v>
                </c:pt>
                <c:pt idx="37">
                  <c:v>686.0</c:v>
                </c:pt>
                <c:pt idx="38">
                  <c:v>1104.0</c:v>
                </c:pt>
                <c:pt idx="39">
                  <c:v>1169.0</c:v>
                </c:pt>
                <c:pt idx="40">
                  <c:v>964.0</c:v>
                </c:pt>
                <c:pt idx="41">
                  <c:v>342.0</c:v>
                </c:pt>
                <c:pt idx="42">
                  <c:v>292.0</c:v>
                </c:pt>
                <c:pt idx="43">
                  <c:v>246.0</c:v>
                </c:pt>
                <c:pt idx="44">
                  <c:v>275.0</c:v>
                </c:pt>
                <c:pt idx="45">
                  <c:v>234.0</c:v>
                </c:pt>
                <c:pt idx="46">
                  <c:v>385.0</c:v>
                </c:pt>
                <c:pt idx="47">
                  <c:v>655.0</c:v>
                </c:pt>
                <c:pt idx="48">
                  <c:v>767.0</c:v>
                </c:pt>
                <c:pt idx="49">
                  <c:v>686.0</c:v>
                </c:pt>
                <c:pt idx="50">
                  <c:v>578.0</c:v>
                </c:pt>
                <c:pt idx="51">
                  <c:v>709.0</c:v>
                </c:pt>
                <c:pt idx="52">
                  <c:v>866.0</c:v>
                </c:pt>
                <c:pt idx="53">
                  <c:v>781.0</c:v>
                </c:pt>
                <c:pt idx="54">
                  <c:v>953.0</c:v>
                </c:pt>
                <c:pt idx="55">
                  <c:v>1246.0</c:v>
                </c:pt>
                <c:pt idx="56">
                  <c:v>961.0</c:v>
                </c:pt>
                <c:pt idx="57">
                  <c:v>994.0</c:v>
                </c:pt>
                <c:pt idx="58">
                  <c:v>1294.0</c:v>
                </c:pt>
                <c:pt idx="59">
                  <c:v>1198.0</c:v>
                </c:pt>
                <c:pt idx="60">
                  <c:v>968.0</c:v>
                </c:pt>
                <c:pt idx="61">
                  <c:v>915.0</c:v>
                </c:pt>
                <c:pt idx="62">
                  <c:v>2153.0</c:v>
                </c:pt>
                <c:pt idx="63">
                  <c:v>1402.0</c:v>
                </c:pt>
                <c:pt idx="64">
                  <c:v>1278.0</c:v>
                </c:pt>
                <c:pt idx="65">
                  <c:v>1176.0</c:v>
                </c:pt>
                <c:pt idx="66">
                  <c:v>1103.0</c:v>
                </c:pt>
                <c:pt idx="67">
                  <c:v>1015.0</c:v>
                </c:pt>
                <c:pt idx="68">
                  <c:v>1125.0</c:v>
                </c:pt>
                <c:pt idx="69">
                  <c:v>814.0</c:v>
                </c:pt>
                <c:pt idx="70">
                  <c:v>730.0</c:v>
                </c:pt>
                <c:pt idx="71">
                  <c:v>886.0</c:v>
                </c:pt>
                <c:pt idx="72">
                  <c:v>874.0</c:v>
                </c:pt>
                <c:pt idx="73">
                  <c:v>986.0</c:v>
                </c:pt>
                <c:pt idx="74">
                  <c:v>1355.0</c:v>
                </c:pt>
                <c:pt idx="75">
                  <c:v>2743.0</c:v>
                </c:pt>
                <c:pt idx="76">
                  <c:v>1613.0</c:v>
                </c:pt>
                <c:pt idx="77">
                  <c:v>827.0</c:v>
                </c:pt>
                <c:pt idx="78">
                  <c:v>750.0</c:v>
                </c:pt>
                <c:pt idx="79">
                  <c:v>1058.0</c:v>
                </c:pt>
                <c:pt idx="80">
                  <c:v>823.0</c:v>
                </c:pt>
                <c:pt idx="81">
                  <c:v>866.0</c:v>
                </c:pt>
                <c:pt idx="82">
                  <c:v>818.0</c:v>
                </c:pt>
                <c:pt idx="83">
                  <c:v>765.0</c:v>
                </c:pt>
                <c:pt idx="84">
                  <c:v>912.0</c:v>
                </c:pt>
                <c:pt idx="85">
                  <c:v>892.0</c:v>
                </c:pt>
                <c:pt idx="86">
                  <c:v>624.0</c:v>
                </c:pt>
                <c:pt idx="87">
                  <c:v>658.0</c:v>
                </c:pt>
                <c:pt idx="88">
                  <c:v>491.0</c:v>
                </c:pt>
                <c:pt idx="89">
                  <c:v>592.0</c:v>
                </c:pt>
                <c:pt idx="90">
                  <c:v>1517.0</c:v>
                </c:pt>
                <c:pt idx="91">
                  <c:v>1357.0</c:v>
                </c:pt>
                <c:pt idx="92">
                  <c:v>1603.0</c:v>
                </c:pt>
                <c:pt idx="93">
                  <c:v>1824.0</c:v>
                </c:pt>
                <c:pt idx="94">
                  <c:v>1564.0</c:v>
                </c:pt>
                <c:pt idx="95">
                  <c:v>1505.0</c:v>
                </c:pt>
                <c:pt idx="96">
                  <c:v>2359.0</c:v>
                </c:pt>
                <c:pt idx="97">
                  <c:v>1940.0</c:v>
                </c:pt>
                <c:pt idx="98">
                  <c:v>1585.0</c:v>
                </c:pt>
                <c:pt idx="99">
                  <c:v>1574.0</c:v>
                </c:pt>
                <c:pt idx="100">
                  <c:v>1597.0</c:v>
                </c:pt>
                <c:pt idx="101">
                  <c:v>2155.0</c:v>
                </c:pt>
                <c:pt idx="102">
                  <c:v>1907.0</c:v>
                </c:pt>
                <c:pt idx="103">
                  <c:v>2816.0</c:v>
                </c:pt>
                <c:pt idx="104">
                  <c:v>3761.0</c:v>
                </c:pt>
                <c:pt idx="105">
                  <c:v>2374.0</c:v>
                </c:pt>
                <c:pt idx="106">
                  <c:v>2896.0</c:v>
                </c:pt>
                <c:pt idx="107">
                  <c:v>3358.0</c:v>
                </c:pt>
                <c:pt idx="108">
                  <c:v>110.0</c:v>
                </c:pt>
                <c:pt idx="109">
                  <c:v>3719.0</c:v>
                </c:pt>
                <c:pt idx="110">
                  <c:v>5895.0</c:v>
                </c:pt>
                <c:pt idx="111">
                  <c:v>3312.0</c:v>
                </c:pt>
                <c:pt idx="112">
                  <c:v>2805.0</c:v>
                </c:pt>
                <c:pt idx="113">
                  <c:v>2818.0</c:v>
                </c:pt>
                <c:pt idx="114">
                  <c:v>2785.0</c:v>
                </c:pt>
                <c:pt idx="115">
                  <c:v>3809.0</c:v>
                </c:pt>
                <c:pt idx="116">
                  <c:v>4435.0</c:v>
                </c:pt>
                <c:pt idx="117">
                  <c:v>2869.0</c:v>
                </c:pt>
                <c:pt idx="118">
                  <c:v>93.0</c:v>
                </c:pt>
                <c:pt idx="119">
                  <c:v>4433.0</c:v>
                </c:pt>
                <c:pt idx="120">
                  <c:v>4216.0</c:v>
                </c:pt>
                <c:pt idx="121">
                  <c:v>8509.0</c:v>
                </c:pt>
                <c:pt idx="122">
                  <c:v>9467.0</c:v>
                </c:pt>
                <c:pt idx="123">
                  <c:v>19293.0</c:v>
                </c:pt>
                <c:pt idx="124">
                  <c:v>55814.0</c:v>
                </c:pt>
                <c:pt idx="125">
                  <c:v>13233.0</c:v>
                </c:pt>
                <c:pt idx="126">
                  <c:v>9528.0</c:v>
                </c:pt>
                <c:pt idx="127">
                  <c:v>132.0</c:v>
                </c:pt>
                <c:pt idx="128">
                  <c:v>5858.0</c:v>
                </c:pt>
                <c:pt idx="129">
                  <c:v>102.0</c:v>
                </c:pt>
                <c:pt idx="130">
                  <c:v>3996.0</c:v>
                </c:pt>
              </c:numCache>
            </c:numRef>
          </c:val>
          <c:smooth val="0"/>
        </c:ser>
        <c:dLbls>
          <c:showLegendKey val="0"/>
          <c:showVal val="0"/>
          <c:showCatName val="0"/>
          <c:showSerName val="0"/>
          <c:showPercent val="0"/>
          <c:showBubbleSize val="0"/>
        </c:dLbls>
        <c:smooth val="0"/>
        <c:axId val="356222560"/>
        <c:axId val="356216016"/>
      </c:lineChart>
      <c:catAx>
        <c:axId val="356222560"/>
        <c:scaling>
          <c:orientation val="minMax"/>
        </c:scaling>
        <c:delete val="0"/>
        <c:axPos val="b"/>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Date</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356216016"/>
        <c:crosses val="autoZero"/>
        <c:auto val="1"/>
        <c:lblAlgn val="ctr"/>
        <c:lblOffset val="100"/>
        <c:noMultiLvlLbl val="0"/>
      </c:catAx>
      <c:valAx>
        <c:axId val="35621601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800" b="1" i="0" u="none" strike="noStrike" kern="1200" cap="all" baseline="0">
                    <a:solidFill>
                      <a:schemeClr val="lt1">
                        <a:lumMod val="85000"/>
                      </a:schemeClr>
                    </a:solidFill>
                    <a:latin typeface="+mn-lt"/>
                    <a:ea typeface="+mn-ea"/>
                    <a:cs typeface="+mn-cs"/>
                  </a:defRPr>
                </a:pPr>
                <a:r>
                  <a:rPr lang="en-US" sz="1800"/>
                  <a:t>No. Tweets</a:t>
                </a:r>
              </a:p>
            </c:rich>
          </c:tx>
          <c:layout>
            <c:manualLayout>
              <c:xMode val="edge"/>
              <c:yMode val="edge"/>
              <c:x val="0.0133037694013304"/>
              <c:y val="0.319119434579146"/>
            </c:manualLayout>
          </c:layout>
          <c:overlay val="0"/>
          <c:spPr>
            <a:noFill/>
            <a:ln>
              <a:noFill/>
            </a:ln>
            <a:effectLst/>
          </c:spPr>
          <c:txPr>
            <a:bodyPr rot="-5400000" spcFirstLastPara="1" vertOverflow="ellipsis" vert="horz" wrap="square" anchor="ctr" anchorCtr="1"/>
            <a:lstStyle/>
            <a:p>
              <a:pPr>
                <a:defRPr sz="18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35622256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b="1" i="0" baseline="0">
                <a:effectLst>
                  <a:outerShdw blurRad="50800" dist="38100" dir="5400000" algn="t" rotWithShape="0">
                    <a:srgbClr val="000000">
                      <a:alpha val="40000"/>
                    </a:srgbClr>
                  </a:outerShdw>
                </a:effectLst>
              </a:rPr>
              <a:t>Proportion of Tweets by Hour for Jun 21</a:t>
            </a:r>
            <a:r>
              <a:rPr lang="en-US" sz="1800" b="1" i="0" baseline="30000">
                <a:effectLst>
                  <a:outerShdw blurRad="50800" dist="38100" dir="5400000" algn="t" rotWithShape="0">
                    <a:srgbClr val="000000">
                      <a:alpha val="40000"/>
                    </a:srgbClr>
                  </a:outerShdw>
                </a:effectLst>
              </a:rPr>
              <a:t>st </a:t>
            </a:r>
            <a:r>
              <a:rPr lang="en-US" sz="1800" b="1" i="0" baseline="0">
                <a:effectLst>
                  <a:outerShdw blurRad="50800" dist="38100" dir="5400000" algn="t" rotWithShape="0">
                    <a:srgbClr val="000000">
                      <a:alpha val="40000"/>
                    </a:srgbClr>
                  </a:outerShdw>
                </a:effectLst>
              </a:rPr>
              <a:t>2016</a:t>
            </a:r>
            <a:endParaRPr lang="en-US" sz="1800">
              <a:effectLst/>
            </a:endParaRPr>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136993557623479"/>
          <c:y val="0.125448833034111"/>
          <c:w val="0.834181608673639"/>
          <c:h val="0.676819043452902"/>
        </c:manualLayout>
      </c:layout>
      <c:lineChart>
        <c:grouping val="standard"/>
        <c:varyColors val="0"/>
        <c:ser>
          <c:idx val="0"/>
          <c:order val="0"/>
          <c:tx>
            <c:strRef>
              <c:f>Sheet5!$A$2</c:f>
              <c:strCache>
                <c:ptCount val="1"/>
                <c:pt idx="0">
                  <c:v>Debate</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Sheet5!$B$1:$Y$1</c:f>
              <c:strCache>
                <c:ptCount val="24"/>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Sheet5!$B$2:$Y$2</c:f>
              <c:numCache>
                <c:formatCode>General</c:formatCode>
                <c:ptCount val="24"/>
                <c:pt idx="0">
                  <c:v>0.000352567869314843</c:v>
                </c:pt>
                <c:pt idx="1">
                  <c:v>0.000117522623104948</c:v>
                </c:pt>
                <c:pt idx="2">
                  <c:v>0.0</c:v>
                </c:pt>
                <c:pt idx="3">
                  <c:v>0.000352567869314843</c:v>
                </c:pt>
                <c:pt idx="4">
                  <c:v>0.000352567869314843</c:v>
                </c:pt>
                <c:pt idx="5">
                  <c:v>0.00129274885415442</c:v>
                </c:pt>
                <c:pt idx="6">
                  <c:v>0.0024679750852039</c:v>
                </c:pt>
                <c:pt idx="7">
                  <c:v>0.00552356328593254</c:v>
                </c:pt>
                <c:pt idx="8">
                  <c:v>0.00752144787871665</c:v>
                </c:pt>
                <c:pt idx="9">
                  <c:v>0.00611117640145728</c:v>
                </c:pt>
                <c:pt idx="10">
                  <c:v>0.00728640263250676</c:v>
                </c:pt>
                <c:pt idx="11">
                  <c:v>0.00622869902456223</c:v>
                </c:pt>
                <c:pt idx="12">
                  <c:v>0.00646374427077212</c:v>
                </c:pt>
                <c:pt idx="13">
                  <c:v>0.00505347279351275</c:v>
                </c:pt>
                <c:pt idx="14">
                  <c:v>0.00258549770830885</c:v>
                </c:pt>
                <c:pt idx="15">
                  <c:v>0.00446585967798801</c:v>
                </c:pt>
                <c:pt idx="16">
                  <c:v>0.00458338230109296</c:v>
                </c:pt>
                <c:pt idx="17">
                  <c:v>0.00470090492419791</c:v>
                </c:pt>
                <c:pt idx="18">
                  <c:v>0.00857915148666118</c:v>
                </c:pt>
                <c:pt idx="19">
                  <c:v>0.0477141849806088</c:v>
                </c:pt>
                <c:pt idx="20">
                  <c:v>0.0559407685979551</c:v>
                </c:pt>
                <c:pt idx="21">
                  <c:v>0.0173933482195323</c:v>
                </c:pt>
                <c:pt idx="22">
                  <c:v>0.0076389705018216</c:v>
                </c:pt>
                <c:pt idx="23">
                  <c:v>0.00258549770830885</c:v>
                </c:pt>
              </c:numCache>
            </c:numRef>
          </c:val>
          <c:smooth val="0"/>
        </c:ser>
        <c:ser>
          <c:idx val="1"/>
          <c:order val="1"/>
          <c:tx>
            <c:strRef>
              <c:f>Sheet5!$A$3</c:f>
              <c:strCache>
                <c:ptCount val="1"/>
                <c:pt idx="0">
                  <c:v>Take Back Control</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strRef>
              <c:f>Sheet5!$B$1:$Y$1</c:f>
              <c:strCache>
                <c:ptCount val="24"/>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Sheet5!$B$3:$Y$3</c:f>
              <c:numCache>
                <c:formatCode>General</c:formatCode>
                <c:ptCount val="24"/>
                <c:pt idx="0">
                  <c:v>0.0</c:v>
                </c:pt>
                <c:pt idx="1">
                  <c:v>0.0</c:v>
                </c:pt>
                <c:pt idx="2">
                  <c:v>0.0</c:v>
                </c:pt>
                <c:pt idx="3">
                  <c:v>0.0</c:v>
                </c:pt>
                <c:pt idx="4">
                  <c:v>0.000117522623104948</c:v>
                </c:pt>
                <c:pt idx="5">
                  <c:v>0.000117522623104948</c:v>
                </c:pt>
                <c:pt idx="6">
                  <c:v>0.000587613115524738</c:v>
                </c:pt>
                <c:pt idx="7">
                  <c:v>0.000822658361734634</c:v>
                </c:pt>
                <c:pt idx="8">
                  <c:v>0.000940180984839581</c:v>
                </c:pt>
                <c:pt idx="9">
                  <c:v>0.000940180984839581</c:v>
                </c:pt>
                <c:pt idx="10">
                  <c:v>0.000470090492419791</c:v>
                </c:pt>
                <c:pt idx="11">
                  <c:v>0.00105770360794453</c:v>
                </c:pt>
                <c:pt idx="12">
                  <c:v>0.00105770360794453</c:v>
                </c:pt>
                <c:pt idx="13">
                  <c:v>0.000705135738629686</c:v>
                </c:pt>
                <c:pt idx="14">
                  <c:v>0.00117522623104948</c:v>
                </c:pt>
                <c:pt idx="15">
                  <c:v>0.00105770360794453</c:v>
                </c:pt>
                <c:pt idx="16">
                  <c:v>0.00117522623104948</c:v>
                </c:pt>
                <c:pt idx="17">
                  <c:v>0.00141027147725937</c:v>
                </c:pt>
                <c:pt idx="18">
                  <c:v>0.00152779410036432</c:v>
                </c:pt>
                <c:pt idx="19">
                  <c:v>0.0129274885415442</c:v>
                </c:pt>
                <c:pt idx="20">
                  <c:v>0.0259724997061934</c:v>
                </c:pt>
                <c:pt idx="21">
                  <c:v>0.00423081443177812</c:v>
                </c:pt>
                <c:pt idx="22">
                  <c:v>0.00211540721588906</c:v>
                </c:pt>
                <c:pt idx="23">
                  <c:v>0.00141027147725937</c:v>
                </c:pt>
              </c:numCache>
            </c:numRef>
          </c:val>
          <c:smooth val="0"/>
        </c:ser>
        <c:ser>
          <c:idx val="2"/>
          <c:order val="2"/>
          <c:tx>
            <c:strRef>
              <c:f>Sheet5!$A$4</c:f>
              <c:strCache>
                <c:ptCount val="1"/>
                <c:pt idx="0">
                  <c:v>Money</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cat>
            <c:strRef>
              <c:f>Sheet5!$B$1:$Y$1</c:f>
              <c:strCache>
                <c:ptCount val="24"/>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Sheet5!$B$4:$Y$4</c:f>
              <c:numCache>
                <c:formatCode>General</c:formatCode>
                <c:ptCount val="24"/>
                <c:pt idx="0">
                  <c:v>0.0</c:v>
                </c:pt>
                <c:pt idx="1">
                  <c:v>0.000235045246209895</c:v>
                </c:pt>
                <c:pt idx="2">
                  <c:v>0.0</c:v>
                </c:pt>
                <c:pt idx="3">
                  <c:v>0.000117522623104948</c:v>
                </c:pt>
                <c:pt idx="4">
                  <c:v>0.000117522623104948</c:v>
                </c:pt>
                <c:pt idx="5">
                  <c:v>0.000587613115524738</c:v>
                </c:pt>
                <c:pt idx="6">
                  <c:v>0.000705135738629686</c:v>
                </c:pt>
                <c:pt idx="7">
                  <c:v>0.00129274885415442</c:v>
                </c:pt>
                <c:pt idx="8">
                  <c:v>0.00164531672346927</c:v>
                </c:pt>
                <c:pt idx="9">
                  <c:v>0.00164531672346927</c:v>
                </c:pt>
                <c:pt idx="10">
                  <c:v>0.00117522623104948</c:v>
                </c:pt>
                <c:pt idx="11">
                  <c:v>0.00129274885415442</c:v>
                </c:pt>
                <c:pt idx="12">
                  <c:v>0.00188036196967916</c:v>
                </c:pt>
                <c:pt idx="13">
                  <c:v>0.000940180984839581</c:v>
                </c:pt>
                <c:pt idx="14">
                  <c:v>0.00152779410036432</c:v>
                </c:pt>
                <c:pt idx="15">
                  <c:v>0.00117522623104948</c:v>
                </c:pt>
                <c:pt idx="16">
                  <c:v>0.000822658361734634</c:v>
                </c:pt>
                <c:pt idx="17">
                  <c:v>0.00188036196967916</c:v>
                </c:pt>
                <c:pt idx="18">
                  <c:v>0.0024679750852039</c:v>
                </c:pt>
                <c:pt idx="19">
                  <c:v>0.00846162886355623</c:v>
                </c:pt>
                <c:pt idx="20">
                  <c:v>0.00599365377835233</c:v>
                </c:pt>
                <c:pt idx="21">
                  <c:v>0.00376072393935833</c:v>
                </c:pt>
                <c:pt idx="22">
                  <c:v>0.00164531672346927</c:v>
                </c:pt>
                <c:pt idx="23">
                  <c:v>0.000705135738629686</c:v>
                </c:pt>
              </c:numCache>
            </c:numRef>
          </c:val>
          <c:smooth val="0"/>
        </c:ser>
        <c:ser>
          <c:idx val="3"/>
          <c:order val="3"/>
          <c:tx>
            <c:strRef>
              <c:f>Sheet5!$A$5</c:f>
              <c:strCache>
                <c:ptCount val="1"/>
                <c:pt idx="0">
                  <c:v>Vote Leave</c:v>
                </c:pt>
              </c:strCache>
            </c:strRef>
          </c:tx>
          <c:spPr>
            <a:ln w="34925" cap="rnd">
              <a:solidFill>
                <a:schemeClr val="accent2">
                  <a:lumMod val="60000"/>
                </a:schemeClr>
              </a:solidFill>
              <a:round/>
            </a:ln>
            <a:effectLst>
              <a:outerShdw blurRad="57150" dist="19050" dir="5400000" algn="ctr" rotWithShape="0">
                <a:srgbClr val="000000">
                  <a:alpha val="63000"/>
                </a:srgbClr>
              </a:outerShdw>
            </a:effectLst>
          </c:spPr>
          <c:marker>
            <c:symbol val="none"/>
          </c:marker>
          <c:cat>
            <c:strRef>
              <c:f>Sheet5!$B$1:$Y$1</c:f>
              <c:strCache>
                <c:ptCount val="24"/>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Sheet5!$B$5:$Y$5</c:f>
              <c:numCache>
                <c:formatCode>General</c:formatCode>
                <c:ptCount val="24"/>
                <c:pt idx="0">
                  <c:v>0.000235045246209895</c:v>
                </c:pt>
                <c:pt idx="1">
                  <c:v>0.0</c:v>
                </c:pt>
                <c:pt idx="2">
                  <c:v>0.0</c:v>
                </c:pt>
                <c:pt idx="3">
                  <c:v>0.0</c:v>
                </c:pt>
                <c:pt idx="4">
                  <c:v>0.000235045246209895</c:v>
                </c:pt>
                <c:pt idx="5">
                  <c:v>0.000117522623104948</c:v>
                </c:pt>
                <c:pt idx="6">
                  <c:v>0.00117522623104948</c:v>
                </c:pt>
                <c:pt idx="7">
                  <c:v>0.000587613115524738</c:v>
                </c:pt>
                <c:pt idx="8">
                  <c:v>0.00129274885415442</c:v>
                </c:pt>
                <c:pt idx="9">
                  <c:v>0.000822658361734634</c:v>
                </c:pt>
                <c:pt idx="10">
                  <c:v>0.000705135738629686</c:v>
                </c:pt>
                <c:pt idx="11">
                  <c:v>0.000705135738629686</c:v>
                </c:pt>
                <c:pt idx="12">
                  <c:v>0.00129274885415442</c:v>
                </c:pt>
                <c:pt idx="13">
                  <c:v>0.00117522623104948</c:v>
                </c:pt>
                <c:pt idx="14">
                  <c:v>0.000470090492419791</c:v>
                </c:pt>
                <c:pt idx="15">
                  <c:v>0.000470090492419791</c:v>
                </c:pt>
                <c:pt idx="16">
                  <c:v>0.00117522623104948</c:v>
                </c:pt>
                <c:pt idx="17">
                  <c:v>0.00305558820072864</c:v>
                </c:pt>
                <c:pt idx="18">
                  <c:v>0.00152779410036432</c:v>
                </c:pt>
                <c:pt idx="19">
                  <c:v>0.00458338230109296</c:v>
                </c:pt>
                <c:pt idx="20">
                  <c:v>0.00669878951698202</c:v>
                </c:pt>
                <c:pt idx="21">
                  <c:v>0.00364320131625338</c:v>
                </c:pt>
                <c:pt idx="22">
                  <c:v>0.00105770360794453</c:v>
                </c:pt>
                <c:pt idx="23">
                  <c:v>0.000822658361734634</c:v>
                </c:pt>
              </c:numCache>
            </c:numRef>
          </c:val>
          <c:smooth val="0"/>
        </c:ser>
        <c:ser>
          <c:idx val="4"/>
          <c:order val="4"/>
          <c:tx>
            <c:strRef>
              <c:f>Sheet5!$A$6</c:f>
              <c:strCache>
                <c:ptCount val="1"/>
                <c:pt idx="0">
                  <c:v>Trade</c:v>
                </c:pt>
              </c:strCache>
            </c:strRef>
          </c:tx>
          <c:spPr>
            <a:ln w="34925" cap="rnd">
              <a:solidFill>
                <a:schemeClr val="accent4">
                  <a:lumMod val="60000"/>
                </a:schemeClr>
              </a:solidFill>
              <a:round/>
            </a:ln>
            <a:effectLst>
              <a:outerShdw blurRad="57150" dist="19050" dir="5400000" algn="ctr" rotWithShape="0">
                <a:srgbClr val="000000">
                  <a:alpha val="63000"/>
                </a:srgbClr>
              </a:outerShdw>
            </a:effectLst>
          </c:spPr>
          <c:marker>
            <c:symbol val="none"/>
          </c:marker>
          <c:cat>
            <c:strRef>
              <c:f>Sheet5!$B$1:$Y$1</c:f>
              <c:strCache>
                <c:ptCount val="24"/>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Sheet5!$B$6:$Y$6</c:f>
              <c:numCache>
                <c:formatCode>General</c:formatCode>
                <c:ptCount val="24"/>
                <c:pt idx="0">
                  <c:v>0.0</c:v>
                </c:pt>
                <c:pt idx="1">
                  <c:v>0.000117522623104948</c:v>
                </c:pt>
                <c:pt idx="2">
                  <c:v>0.000117522623104948</c:v>
                </c:pt>
                <c:pt idx="3">
                  <c:v>0.0</c:v>
                </c:pt>
                <c:pt idx="4">
                  <c:v>0.0</c:v>
                </c:pt>
                <c:pt idx="5">
                  <c:v>0.000470090492419791</c:v>
                </c:pt>
                <c:pt idx="6">
                  <c:v>0.000470090492419791</c:v>
                </c:pt>
                <c:pt idx="7">
                  <c:v>0.000470090492419791</c:v>
                </c:pt>
                <c:pt idx="8">
                  <c:v>0.000705135738629686</c:v>
                </c:pt>
                <c:pt idx="9">
                  <c:v>0.000705135738629686</c:v>
                </c:pt>
                <c:pt idx="10">
                  <c:v>0.000587613115524738</c:v>
                </c:pt>
                <c:pt idx="11">
                  <c:v>0.00117522623104948</c:v>
                </c:pt>
                <c:pt idx="12">
                  <c:v>0.000822658361734634</c:v>
                </c:pt>
                <c:pt idx="13">
                  <c:v>0.00117522623104948</c:v>
                </c:pt>
                <c:pt idx="14">
                  <c:v>0.000822658361734634</c:v>
                </c:pt>
                <c:pt idx="15">
                  <c:v>0.000352567869314843</c:v>
                </c:pt>
                <c:pt idx="16">
                  <c:v>0.000940180984839581</c:v>
                </c:pt>
                <c:pt idx="17">
                  <c:v>0.000822658361734634</c:v>
                </c:pt>
                <c:pt idx="18">
                  <c:v>0.000587613115524738</c:v>
                </c:pt>
                <c:pt idx="19">
                  <c:v>0.00963685509460571</c:v>
                </c:pt>
                <c:pt idx="20">
                  <c:v>0.00446585967798801</c:v>
                </c:pt>
                <c:pt idx="21">
                  <c:v>0.0024679750852039</c:v>
                </c:pt>
                <c:pt idx="22">
                  <c:v>0.00129274885415442</c:v>
                </c:pt>
                <c:pt idx="23">
                  <c:v>0.000587613115524738</c:v>
                </c:pt>
              </c:numCache>
            </c:numRef>
          </c:val>
          <c:smooth val="0"/>
        </c:ser>
        <c:ser>
          <c:idx val="5"/>
          <c:order val="5"/>
          <c:tx>
            <c:strRef>
              <c:f>Sheet5!$A$7</c:f>
              <c:strCache>
                <c:ptCount val="1"/>
                <c:pt idx="0">
                  <c:v>Turkey</c:v>
                </c:pt>
              </c:strCache>
            </c:strRef>
          </c:tx>
          <c:spPr>
            <a:ln w="34925" cap="rnd">
              <a:solidFill>
                <a:schemeClr val="accent6">
                  <a:lumMod val="60000"/>
                </a:schemeClr>
              </a:solidFill>
              <a:round/>
            </a:ln>
            <a:effectLst>
              <a:outerShdw blurRad="57150" dist="19050" dir="5400000" algn="ctr" rotWithShape="0">
                <a:srgbClr val="000000">
                  <a:alpha val="63000"/>
                </a:srgbClr>
              </a:outerShdw>
            </a:effectLst>
          </c:spPr>
          <c:marker>
            <c:symbol val="none"/>
          </c:marker>
          <c:cat>
            <c:strRef>
              <c:f>Sheet5!$B$1:$Y$1</c:f>
              <c:strCache>
                <c:ptCount val="24"/>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Sheet5!$B$7:$Y$7</c:f>
              <c:numCache>
                <c:formatCode>General</c:formatCode>
                <c:ptCount val="24"/>
                <c:pt idx="0">
                  <c:v>0.000235045246209895</c:v>
                </c:pt>
                <c:pt idx="1">
                  <c:v>0.000117522623104948</c:v>
                </c:pt>
                <c:pt idx="2">
                  <c:v>0.0</c:v>
                </c:pt>
                <c:pt idx="3">
                  <c:v>0.0</c:v>
                </c:pt>
                <c:pt idx="4">
                  <c:v>0.0</c:v>
                </c:pt>
                <c:pt idx="5">
                  <c:v>0.000235045246209895</c:v>
                </c:pt>
                <c:pt idx="6">
                  <c:v>0.000470090492419791</c:v>
                </c:pt>
                <c:pt idx="7">
                  <c:v>0.000705135738629686</c:v>
                </c:pt>
                <c:pt idx="8">
                  <c:v>0.000705135738629686</c:v>
                </c:pt>
                <c:pt idx="9">
                  <c:v>0.00129274885415442</c:v>
                </c:pt>
                <c:pt idx="10">
                  <c:v>0.000587613115524738</c:v>
                </c:pt>
                <c:pt idx="11">
                  <c:v>0.000822658361734634</c:v>
                </c:pt>
                <c:pt idx="12">
                  <c:v>0.000705135738629686</c:v>
                </c:pt>
                <c:pt idx="13">
                  <c:v>0.000705135738629686</c:v>
                </c:pt>
                <c:pt idx="14">
                  <c:v>0.000940180984839581</c:v>
                </c:pt>
                <c:pt idx="15">
                  <c:v>0.000940180984839581</c:v>
                </c:pt>
                <c:pt idx="16">
                  <c:v>0.000940180984839581</c:v>
                </c:pt>
                <c:pt idx="17">
                  <c:v>0.000822658361734634</c:v>
                </c:pt>
                <c:pt idx="18">
                  <c:v>0.00141027147725937</c:v>
                </c:pt>
                <c:pt idx="19">
                  <c:v>0.00646374427077212</c:v>
                </c:pt>
                <c:pt idx="20">
                  <c:v>0.00646374427077212</c:v>
                </c:pt>
                <c:pt idx="21">
                  <c:v>0.00188036196967916</c:v>
                </c:pt>
                <c:pt idx="22">
                  <c:v>0.00129274885415442</c:v>
                </c:pt>
                <c:pt idx="23">
                  <c:v>0.000470090492419791</c:v>
                </c:pt>
              </c:numCache>
            </c:numRef>
          </c:val>
          <c:smooth val="0"/>
        </c:ser>
        <c:dLbls>
          <c:showLegendKey val="0"/>
          <c:showVal val="0"/>
          <c:showCatName val="0"/>
          <c:showSerName val="0"/>
          <c:showPercent val="0"/>
          <c:showBubbleSize val="0"/>
        </c:dLbls>
        <c:smooth val="0"/>
        <c:axId val="389234368"/>
        <c:axId val="389236416"/>
      </c:lineChart>
      <c:catAx>
        <c:axId val="389234368"/>
        <c:scaling>
          <c:orientation val="minMax"/>
        </c:scaling>
        <c:delete val="0"/>
        <c:axPos val="b"/>
        <c:title>
          <c:tx>
            <c:rich>
              <a:bodyPr rot="0" spcFirstLastPara="1" vertOverflow="ellipsis" vert="horz" wrap="square" anchor="ctr" anchorCtr="1"/>
              <a:lstStyle/>
              <a:p>
                <a:pPr>
                  <a:defRPr sz="1800" b="1" i="0" u="none" strike="noStrike" kern="1200" cap="all" baseline="0">
                    <a:solidFill>
                      <a:schemeClr val="lt1">
                        <a:lumMod val="85000"/>
                      </a:schemeClr>
                    </a:solidFill>
                    <a:latin typeface="+mn-lt"/>
                    <a:ea typeface="+mn-ea"/>
                    <a:cs typeface="+mn-cs"/>
                  </a:defRPr>
                </a:pPr>
                <a:r>
                  <a:rPr lang="en-US" sz="1800"/>
                  <a:t>Hour</a:t>
                </a:r>
              </a:p>
            </c:rich>
          </c:tx>
          <c:overlay val="0"/>
          <c:spPr>
            <a:noFill/>
            <a:ln>
              <a:noFill/>
            </a:ln>
            <a:effectLst/>
          </c:spPr>
          <c:txPr>
            <a:bodyPr rot="0" spcFirstLastPara="1" vertOverflow="ellipsis" vert="horz" wrap="square" anchor="ctr" anchorCtr="1"/>
            <a:lstStyle/>
            <a:p>
              <a:pPr>
                <a:defRPr sz="18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389236416"/>
        <c:crosses val="autoZero"/>
        <c:auto val="1"/>
        <c:lblAlgn val="ctr"/>
        <c:lblOffset val="100"/>
        <c:noMultiLvlLbl val="0"/>
      </c:catAx>
      <c:valAx>
        <c:axId val="38923641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800" b="1" i="0" u="none" strike="noStrike" kern="1200" cap="all" baseline="0">
                    <a:solidFill>
                      <a:schemeClr val="lt1">
                        <a:lumMod val="85000"/>
                      </a:schemeClr>
                    </a:solidFill>
                    <a:latin typeface="+mn-lt"/>
                    <a:ea typeface="+mn-ea"/>
                    <a:cs typeface="+mn-cs"/>
                  </a:defRPr>
                </a:pPr>
                <a:r>
                  <a:rPr lang="en-US" sz="1800"/>
                  <a:t>Proportion</a:t>
                </a:r>
                <a:r>
                  <a:rPr lang="en-US" sz="1800" baseline="0"/>
                  <a:t> of Days Topic Classified Tweets</a:t>
                </a:r>
                <a:endParaRPr lang="en-US" sz="1800"/>
              </a:p>
            </c:rich>
          </c:tx>
          <c:layout>
            <c:manualLayout>
              <c:xMode val="edge"/>
              <c:yMode val="edge"/>
              <c:x val="0.0199556541019956"/>
              <c:y val="0.116472172351885"/>
            </c:manualLayout>
          </c:layout>
          <c:overlay val="0"/>
          <c:spPr>
            <a:noFill/>
            <a:ln>
              <a:noFill/>
            </a:ln>
            <a:effectLst/>
          </c:spPr>
          <c:txPr>
            <a:bodyPr rot="-5400000" spcFirstLastPara="1" vertOverflow="ellipsis" vert="horz" wrap="square" anchor="ctr" anchorCtr="1"/>
            <a:lstStyle/>
            <a:p>
              <a:pPr>
                <a:defRPr sz="1800" b="1" i="0" u="none" strike="noStrike" kern="1200" cap="all" baseline="0">
                  <a:solidFill>
                    <a:schemeClr val="lt1">
                      <a:lumMod val="8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crossAx val="389234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r>
              <a:rPr lang="en-GB"/>
              <a:t>Change in OR (Before to After Result)</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bg1"/>
              </a:solidFill>
              <a:latin typeface="+mn-lt"/>
              <a:ea typeface="+mn-ea"/>
              <a:cs typeface="+mn-cs"/>
            </a:defRPr>
          </a:pPr>
          <a:endParaRPr lang="en-US"/>
        </a:p>
      </c:txPr>
    </c:title>
    <c:autoTitleDeleted val="0"/>
    <c:plotArea>
      <c:layout>
        <c:manualLayout>
          <c:layoutTarget val="inner"/>
          <c:xMode val="edge"/>
          <c:yMode val="edge"/>
          <c:x val="0.0608576935695538"/>
          <c:y val="0.099083820662768"/>
          <c:w val="0.91648343175853"/>
          <c:h val="0.823232490675508"/>
        </c:manualLayout>
      </c:layout>
      <c:scatterChart>
        <c:scatterStyle val="lineMarker"/>
        <c:varyColors val="0"/>
        <c:ser>
          <c:idx val="0"/>
          <c:order val="0"/>
          <c:tx>
            <c:strRef>
              <c:f>UK_Const_Sel_Week_ED.csv!$M$1</c:f>
              <c:strCache>
                <c:ptCount val="1"/>
                <c:pt idx="0">
                  <c:v>OR_Dif_Cor</c:v>
                </c:pt>
              </c:strCache>
            </c:strRef>
          </c:tx>
          <c:spPr>
            <a:ln w="25400" cap="rnd">
              <a:noFill/>
            </a:ln>
            <a:effectLst>
              <a:glow rad="139700">
                <a:schemeClr val="accent1">
                  <a:satMod val="175000"/>
                  <a:alpha val="14000"/>
                </a:schemeClr>
              </a:glow>
            </a:effectLst>
          </c:spPr>
          <c:marker>
            <c:symbol val="circle"/>
            <c:size val="3"/>
            <c:spPr>
              <a:solidFill>
                <a:schemeClr val="bg1"/>
              </a:solidFill>
              <a:ln>
                <a:noFill/>
              </a:ln>
              <a:effectLst>
                <a:glow rad="63500">
                  <a:schemeClr val="accent1">
                    <a:satMod val="175000"/>
                    <a:alpha val="25000"/>
                  </a:schemeClr>
                </a:glow>
              </a:effectLst>
            </c:spPr>
          </c:marker>
          <c:trendline>
            <c:spPr>
              <a:ln w="25400" cap="rnd">
                <a:solidFill>
                  <a:schemeClr val="bg2">
                    <a:alpha val="50000"/>
                  </a:schemeClr>
                </a:solidFill>
              </a:ln>
              <a:effectLst/>
            </c:spPr>
            <c:trendlineType val="linear"/>
            <c:dispRSqr val="0"/>
            <c:dispEq val="0"/>
          </c:trendline>
          <c:xVal>
            <c:numRef>
              <c:f>UK_Const_Sel_Week_ED.csv!$L$2:$L$633</c:f>
              <c:numCache>
                <c:formatCode>General</c:formatCode>
                <c:ptCount val="632"/>
                <c:pt idx="0">
                  <c:v>0.6012448399</c:v>
                </c:pt>
                <c:pt idx="1">
                  <c:v>0.5219711731</c:v>
                </c:pt>
                <c:pt idx="2">
                  <c:v>0.4309220874</c:v>
                </c:pt>
                <c:pt idx="3">
                  <c:v>0.321431052</c:v>
                </c:pt>
                <c:pt idx="4">
                  <c:v>0.3983812657</c:v>
                </c:pt>
                <c:pt idx="5">
                  <c:v>0.5789776574</c:v>
                </c:pt>
                <c:pt idx="6">
                  <c:v>0.6779634958</c:v>
                </c:pt>
                <c:pt idx="7">
                  <c:v>0.3858779999</c:v>
                </c:pt>
                <c:pt idx="8">
                  <c:v>0.5805336875</c:v>
                </c:pt>
                <c:pt idx="9">
                  <c:v>0.6529912472</c:v>
                </c:pt>
                <c:pt idx="10">
                  <c:v>0.482443342</c:v>
                </c:pt>
                <c:pt idx="11">
                  <c:v>0.3584544298</c:v>
                </c:pt>
                <c:pt idx="12">
                  <c:v>0.3943239691</c:v>
                </c:pt>
                <c:pt idx="13">
                  <c:v>0.4970110581</c:v>
                </c:pt>
                <c:pt idx="14">
                  <c:v>0.7047288884</c:v>
                </c:pt>
                <c:pt idx="15">
                  <c:v>0.5986194744</c:v>
                </c:pt>
                <c:pt idx="16">
                  <c:v>0.6180980255</c:v>
                </c:pt>
                <c:pt idx="17">
                  <c:v>0.5178790984</c:v>
                </c:pt>
                <c:pt idx="18">
                  <c:v>0.4411155085</c:v>
                </c:pt>
                <c:pt idx="19">
                  <c:v>0.5034779774</c:v>
                </c:pt>
                <c:pt idx="20">
                  <c:v>0.6137734628</c:v>
                </c:pt>
                <c:pt idx="21">
                  <c:v>0.5997487956</c:v>
                </c:pt>
                <c:pt idx="22">
                  <c:v>0.6818813044</c:v>
                </c:pt>
                <c:pt idx="23">
                  <c:v>0.7098499348</c:v>
                </c:pt>
                <c:pt idx="24">
                  <c:v>0.5727870645</c:v>
                </c:pt>
                <c:pt idx="25">
                  <c:v>0.6713587731</c:v>
                </c:pt>
                <c:pt idx="26">
                  <c:v>0.5359878197</c:v>
                </c:pt>
                <c:pt idx="27">
                  <c:v>0.6832275495</c:v>
                </c:pt>
                <c:pt idx="28">
                  <c:v>0.3172454892</c:v>
                </c:pt>
                <c:pt idx="29">
                  <c:v>0.5962839763</c:v>
                </c:pt>
                <c:pt idx="30">
                  <c:v>0.2204674055</c:v>
                </c:pt>
                <c:pt idx="31">
                  <c:v>0.4900626733</c:v>
                </c:pt>
                <c:pt idx="32">
                  <c:v>0.4838170491</c:v>
                </c:pt>
                <c:pt idx="33">
                  <c:v>0.5194916653</c:v>
                </c:pt>
                <c:pt idx="34">
                  <c:v>0.2605032728</c:v>
                </c:pt>
                <c:pt idx="35">
                  <c:v>0.552978154</c:v>
                </c:pt>
                <c:pt idx="36">
                  <c:v>0.4325868135</c:v>
                </c:pt>
                <c:pt idx="37">
                  <c:v>0.3085839516</c:v>
                </c:pt>
                <c:pt idx="38">
                  <c:v>0.5873947556</c:v>
                </c:pt>
                <c:pt idx="39">
                  <c:v>0.5772121461</c:v>
                </c:pt>
                <c:pt idx="40">
                  <c:v>0.6525513745</c:v>
                </c:pt>
                <c:pt idx="41">
                  <c:v>0.517076065</c:v>
                </c:pt>
                <c:pt idx="42">
                  <c:v>0.4734707048</c:v>
                </c:pt>
                <c:pt idx="43">
                  <c:v>0.6297289172</c:v>
                </c:pt>
                <c:pt idx="44">
                  <c:v>0.3356875091</c:v>
                </c:pt>
                <c:pt idx="45">
                  <c:v>0.5148416727</c:v>
                </c:pt>
                <c:pt idx="46">
                  <c:v>0.3562267156</c:v>
                </c:pt>
                <c:pt idx="47">
                  <c:v>0.617882451</c:v>
                </c:pt>
                <c:pt idx="48">
                  <c:v>0.5121731706</c:v>
                </c:pt>
                <c:pt idx="49">
                  <c:v>0.4690743133</c:v>
                </c:pt>
                <c:pt idx="50">
                  <c:v>0.6009480763</c:v>
                </c:pt>
                <c:pt idx="51">
                  <c:v>0.6088597515</c:v>
                </c:pt>
                <c:pt idx="52">
                  <c:v>0.5372925725</c:v>
                </c:pt>
                <c:pt idx="53">
                  <c:v>0.5003920379</c:v>
                </c:pt>
                <c:pt idx="54">
                  <c:v>0.6691034244</c:v>
                </c:pt>
                <c:pt idx="55">
                  <c:v>0.6781412457</c:v>
                </c:pt>
                <c:pt idx="56">
                  <c:v>0.6202804437</c:v>
                </c:pt>
                <c:pt idx="57">
                  <c:v>0.5612462434</c:v>
                </c:pt>
                <c:pt idx="58">
                  <c:v>0.6049485326</c:v>
                </c:pt>
                <c:pt idx="59">
                  <c:v>0.6479230497</c:v>
                </c:pt>
                <c:pt idx="60">
                  <c:v>0.703942464</c:v>
                </c:pt>
                <c:pt idx="61">
                  <c:v>0.5811275967</c:v>
                </c:pt>
                <c:pt idx="62">
                  <c:v>0.630276743</c:v>
                </c:pt>
                <c:pt idx="63">
                  <c:v>0.5555402654</c:v>
                </c:pt>
                <c:pt idx="64">
                  <c:v>0.5479967454</c:v>
                </c:pt>
                <c:pt idx="65">
                  <c:v>0.7564987141</c:v>
                </c:pt>
                <c:pt idx="66">
                  <c:v>0.6082936386</c:v>
                </c:pt>
                <c:pt idx="67">
                  <c:v>0.5369069461</c:v>
                </c:pt>
                <c:pt idx="68">
                  <c:v>0.5773176661</c:v>
                </c:pt>
                <c:pt idx="69">
                  <c:v>0.532448746</c:v>
                </c:pt>
                <c:pt idx="70">
                  <c:v>0.5515782934</c:v>
                </c:pt>
                <c:pt idx="71">
                  <c:v>0.6356121775</c:v>
                </c:pt>
                <c:pt idx="72">
                  <c:v>0.4674085444</c:v>
                </c:pt>
                <c:pt idx="73">
                  <c:v>0.6151564016</c:v>
                </c:pt>
                <c:pt idx="74">
                  <c:v>0.5185508645</c:v>
                </c:pt>
                <c:pt idx="75">
                  <c:v>0.4288758826</c:v>
                </c:pt>
                <c:pt idx="76">
                  <c:v>0.4261175105</c:v>
                </c:pt>
                <c:pt idx="77">
                  <c:v>0.4330890315</c:v>
                </c:pt>
                <c:pt idx="78">
                  <c:v>0.611892869</c:v>
                </c:pt>
                <c:pt idx="79">
                  <c:v>0.5027662392</c:v>
                </c:pt>
                <c:pt idx="80">
                  <c:v>0.6206398322</c:v>
                </c:pt>
                <c:pt idx="81">
                  <c:v>0.6622691693</c:v>
                </c:pt>
                <c:pt idx="82">
                  <c:v>0.435923134</c:v>
                </c:pt>
                <c:pt idx="83">
                  <c:v>0.259335501</c:v>
                </c:pt>
                <c:pt idx="84">
                  <c:v>0.4679527183</c:v>
                </c:pt>
                <c:pt idx="85">
                  <c:v>0.3885281199</c:v>
                </c:pt>
                <c:pt idx="86">
                  <c:v>0.4795283789</c:v>
                </c:pt>
                <c:pt idx="87">
                  <c:v>0.2071150843</c:v>
                </c:pt>
                <c:pt idx="88">
                  <c:v>0.5410084801</c:v>
                </c:pt>
                <c:pt idx="89">
                  <c:v>0.4982886934</c:v>
                </c:pt>
                <c:pt idx="90">
                  <c:v>0.5536512794</c:v>
                </c:pt>
                <c:pt idx="91">
                  <c:v>0.6553477318</c:v>
                </c:pt>
                <c:pt idx="92">
                  <c:v>0.525137019</c:v>
                </c:pt>
                <c:pt idx="93">
                  <c:v>0.4887086722</c:v>
                </c:pt>
                <c:pt idx="94">
                  <c:v>0.6661279897</c:v>
                </c:pt>
                <c:pt idx="95">
                  <c:v>0.6479315748</c:v>
                </c:pt>
                <c:pt idx="96">
                  <c:v>0.5366703124</c:v>
                </c:pt>
                <c:pt idx="97">
                  <c:v>0.5451175263</c:v>
                </c:pt>
                <c:pt idx="98">
                  <c:v>0.5399247144</c:v>
                </c:pt>
                <c:pt idx="99">
                  <c:v>0.551359713</c:v>
                </c:pt>
                <c:pt idx="100">
                  <c:v>0.51339391</c:v>
                </c:pt>
                <c:pt idx="101">
                  <c:v>0.5316421306</c:v>
                </c:pt>
                <c:pt idx="102">
                  <c:v>0.3148177032</c:v>
                </c:pt>
                <c:pt idx="103">
                  <c:v>0.5841285279</c:v>
                </c:pt>
                <c:pt idx="104">
                  <c:v>0.262252731</c:v>
                </c:pt>
                <c:pt idx="105">
                  <c:v>0.6886035313</c:v>
                </c:pt>
                <c:pt idx="106">
                  <c:v>0.4532740482</c:v>
                </c:pt>
                <c:pt idx="107">
                  <c:v>0.3201457845</c:v>
                </c:pt>
                <c:pt idx="108">
                  <c:v>0.3914785439</c:v>
                </c:pt>
                <c:pt idx="109">
                  <c:v>0.4281719786</c:v>
                </c:pt>
                <c:pt idx="110">
                  <c:v>0.438226362</c:v>
                </c:pt>
                <c:pt idx="111">
                  <c:v>0.606437746</c:v>
                </c:pt>
                <c:pt idx="112">
                  <c:v>0.5320823588</c:v>
                </c:pt>
                <c:pt idx="113">
                  <c:v>0.5516311742</c:v>
                </c:pt>
                <c:pt idx="114">
                  <c:v>0.5626121404</c:v>
                </c:pt>
                <c:pt idx="115">
                  <c:v>0.7269939242</c:v>
                </c:pt>
                <c:pt idx="116">
                  <c:v>0.4162213279</c:v>
                </c:pt>
                <c:pt idx="117">
                  <c:v>0.5088695191</c:v>
                </c:pt>
                <c:pt idx="118">
                  <c:v>0.5489119115</c:v>
                </c:pt>
                <c:pt idx="119">
                  <c:v>0.4537013739</c:v>
                </c:pt>
                <c:pt idx="120">
                  <c:v>0.578746718</c:v>
                </c:pt>
                <c:pt idx="121">
                  <c:v>0.6390539181</c:v>
                </c:pt>
                <c:pt idx="122">
                  <c:v>0.4265303264</c:v>
                </c:pt>
                <c:pt idx="123">
                  <c:v>0.5068320063</c:v>
                </c:pt>
                <c:pt idx="124">
                  <c:v>0.2909905564</c:v>
                </c:pt>
                <c:pt idx="125">
                  <c:v>0.4289897606</c:v>
                </c:pt>
                <c:pt idx="126">
                  <c:v>0.4498498396</c:v>
                </c:pt>
                <c:pt idx="127">
                  <c:v>0.592932532</c:v>
                </c:pt>
                <c:pt idx="128">
                  <c:v>0.5073277069</c:v>
                </c:pt>
                <c:pt idx="129">
                  <c:v>0.4988047103</c:v>
                </c:pt>
                <c:pt idx="130">
                  <c:v>0.5158581819</c:v>
                </c:pt>
                <c:pt idx="131">
                  <c:v>0.4107457795</c:v>
                </c:pt>
                <c:pt idx="132">
                  <c:v>0.56745851</c:v>
                </c:pt>
                <c:pt idx="133">
                  <c:v>0.599639612</c:v>
                </c:pt>
                <c:pt idx="134">
                  <c:v>0.2805367285</c:v>
                </c:pt>
                <c:pt idx="135">
                  <c:v>0.4227570868</c:v>
                </c:pt>
                <c:pt idx="136">
                  <c:v>0.4333673396</c:v>
                </c:pt>
                <c:pt idx="137">
                  <c:v>0.730439705</c:v>
                </c:pt>
                <c:pt idx="138">
                  <c:v>0.6950382101</c:v>
                </c:pt>
                <c:pt idx="139">
                  <c:v>0.598838563</c:v>
                </c:pt>
                <c:pt idx="140">
                  <c:v>0.5301311812</c:v>
                </c:pt>
                <c:pt idx="141">
                  <c:v>0.3877654749</c:v>
                </c:pt>
                <c:pt idx="142">
                  <c:v>0.5151448181</c:v>
                </c:pt>
                <c:pt idx="143">
                  <c:v>0.5005534919</c:v>
                </c:pt>
                <c:pt idx="144">
                  <c:v>0.5261269112</c:v>
                </c:pt>
                <c:pt idx="145">
                  <c:v>0.5919658372</c:v>
                </c:pt>
                <c:pt idx="146">
                  <c:v>0.6014688934</c:v>
                </c:pt>
                <c:pt idx="147">
                  <c:v>0.5777456818</c:v>
                </c:pt>
                <c:pt idx="148">
                  <c:v>0.5837436004</c:v>
                </c:pt>
                <c:pt idx="149">
                  <c:v>0.5037949289</c:v>
                </c:pt>
                <c:pt idx="150">
                  <c:v>0.584136714</c:v>
                </c:pt>
                <c:pt idx="151">
                  <c:v>0.6028912321</c:v>
                </c:pt>
                <c:pt idx="152">
                  <c:v>0.5031024069</c:v>
                </c:pt>
                <c:pt idx="153">
                  <c:v>0.4116806604</c:v>
                </c:pt>
                <c:pt idx="154">
                  <c:v>0.4580567492</c:v>
                </c:pt>
                <c:pt idx="155">
                  <c:v>0.3698912494</c:v>
                </c:pt>
                <c:pt idx="156">
                  <c:v>0.5673223173</c:v>
                </c:pt>
                <c:pt idx="157">
                  <c:v>0.7034795688</c:v>
                </c:pt>
                <c:pt idx="158">
                  <c:v>0.5809965023</c:v>
                </c:pt>
                <c:pt idx="159">
                  <c:v>0.639834539</c:v>
                </c:pt>
                <c:pt idx="160">
                  <c:v>0.5858949343</c:v>
                </c:pt>
                <c:pt idx="161">
                  <c:v>0.5440888662</c:v>
                </c:pt>
                <c:pt idx="162">
                  <c:v>0.6098402815</c:v>
                </c:pt>
                <c:pt idx="163">
                  <c:v>0.5425037957</c:v>
                </c:pt>
                <c:pt idx="164">
                  <c:v>0.6135345111</c:v>
                </c:pt>
                <c:pt idx="165">
                  <c:v>0.5123541177</c:v>
                </c:pt>
                <c:pt idx="166">
                  <c:v>0.5353419453</c:v>
                </c:pt>
                <c:pt idx="167">
                  <c:v>0.5714654852</c:v>
                </c:pt>
                <c:pt idx="168">
                  <c:v>0.6848643718</c:v>
                </c:pt>
                <c:pt idx="169">
                  <c:v>0.6670483969</c:v>
                </c:pt>
                <c:pt idx="170">
                  <c:v>0.7165068615</c:v>
                </c:pt>
                <c:pt idx="171">
                  <c:v>0.6300961235</c:v>
                </c:pt>
                <c:pt idx="172">
                  <c:v>0.7143022556</c:v>
                </c:pt>
                <c:pt idx="173">
                  <c:v>0.7041731849</c:v>
                </c:pt>
                <c:pt idx="174">
                  <c:v>0.2293742067</c:v>
                </c:pt>
                <c:pt idx="175">
                  <c:v>0.4511085395</c:v>
                </c:pt>
                <c:pt idx="176">
                  <c:v>0.4464516678</c:v>
                </c:pt>
                <c:pt idx="177">
                  <c:v>0.3841167038</c:v>
                </c:pt>
                <c:pt idx="178">
                  <c:v>0.4074563339</c:v>
                </c:pt>
                <c:pt idx="179">
                  <c:v>0.3939283743</c:v>
                </c:pt>
                <c:pt idx="180">
                  <c:v>0.4742822884</c:v>
                </c:pt>
                <c:pt idx="181">
                  <c:v>0.2915028059</c:v>
                </c:pt>
                <c:pt idx="182">
                  <c:v>0.4625609216</c:v>
                </c:pt>
                <c:pt idx="183">
                  <c:v>0.4182634912</c:v>
                </c:pt>
                <c:pt idx="184">
                  <c:v>0.6596337483</c:v>
                </c:pt>
                <c:pt idx="185">
                  <c:v>0.504076662</c:v>
                </c:pt>
                <c:pt idx="186">
                  <c:v>0.2686819626</c:v>
                </c:pt>
                <c:pt idx="187">
                  <c:v>0.4626928129</c:v>
                </c:pt>
                <c:pt idx="188">
                  <c:v>0.4927436942</c:v>
                </c:pt>
                <c:pt idx="189">
                  <c:v>0.369324131</c:v>
                </c:pt>
                <c:pt idx="190">
                  <c:v>0.3539559572</c:v>
                </c:pt>
                <c:pt idx="191">
                  <c:v>0.2568141894</c:v>
                </c:pt>
                <c:pt idx="192">
                  <c:v>0.541993428</c:v>
                </c:pt>
                <c:pt idx="193">
                  <c:v>0.5368144821</c:v>
                </c:pt>
                <c:pt idx="194">
                  <c:v>0.6366218474</c:v>
                </c:pt>
                <c:pt idx="195">
                  <c:v>0.5754446064</c:v>
                </c:pt>
                <c:pt idx="196">
                  <c:v>0.5434589934</c:v>
                </c:pt>
                <c:pt idx="197">
                  <c:v>0.5216666864</c:v>
                </c:pt>
                <c:pt idx="198">
                  <c:v>0.2763678537</c:v>
                </c:pt>
                <c:pt idx="199">
                  <c:v>0.2179552346</c:v>
                </c:pt>
                <c:pt idx="200">
                  <c:v>0.2215338737</c:v>
                </c:pt>
                <c:pt idx="201">
                  <c:v>0.2786164648</c:v>
                </c:pt>
                <c:pt idx="202">
                  <c:v>0.2876601964</c:v>
                </c:pt>
                <c:pt idx="203">
                  <c:v>0.455096172</c:v>
                </c:pt>
                <c:pt idx="204">
                  <c:v>0.5834197808</c:v>
                </c:pt>
                <c:pt idx="205">
                  <c:v>0.5679310101</c:v>
                </c:pt>
                <c:pt idx="206">
                  <c:v>0.5181526511</c:v>
                </c:pt>
                <c:pt idx="207">
                  <c:v>0.4921544262</c:v>
                </c:pt>
                <c:pt idx="208">
                  <c:v>0.3788481586</c:v>
                </c:pt>
                <c:pt idx="209">
                  <c:v>0.6101128584</c:v>
                </c:pt>
                <c:pt idx="210">
                  <c:v>0.4778075706</c:v>
                </c:pt>
                <c:pt idx="211">
                  <c:v>0.6322379118</c:v>
                </c:pt>
                <c:pt idx="212">
                  <c:v>0.5463087853</c:v>
                </c:pt>
                <c:pt idx="213">
                  <c:v>0.4156633024</c:v>
                </c:pt>
                <c:pt idx="214">
                  <c:v>0.4482789363</c:v>
                </c:pt>
                <c:pt idx="215">
                  <c:v>0.4210588228</c:v>
                </c:pt>
                <c:pt idx="216">
                  <c:v>0.5552010727</c:v>
                </c:pt>
                <c:pt idx="217">
                  <c:v>0.5867045504</c:v>
                </c:pt>
                <c:pt idx="218">
                  <c:v>0.5593200537</c:v>
                </c:pt>
                <c:pt idx="219">
                  <c:v>0.4877303387</c:v>
                </c:pt>
                <c:pt idx="220">
                  <c:v>0.3110078691</c:v>
                </c:pt>
                <c:pt idx="221">
                  <c:v>0.6164041021</c:v>
                </c:pt>
                <c:pt idx="222">
                  <c:v>0.5788889683</c:v>
                </c:pt>
                <c:pt idx="223">
                  <c:v>0.5672864297</c:v>
                </c:pt>
                <c:pt idx="224">
                  <c:v>0.6195582417</c:v>
                </c:pt>
                <c:pt idx="225">
                  <c:v>0.4796281365</c:v>
                </c:pt>
                <c:pt idx="226">
                  <c:v>0.5622325502</c:v>
                </c:pt>
                <c:pt idx="227">
                  <c:v>0.5629742908</c:v>
                </c:pt>
                <c:pt idx="228">
                  <c:v>0.6358208955</c:v>
                </c:pt>
                <c:pt idx="229">
                  <c:v>0.2875060852</c:v>
                </c:pt>
                <c:pt idx="230">
                  <c:v>0.4383731411</c:v>
                </c:pt>
                <c:pt idx="231">
                  <c:v>0.2162047426</c:v>
                </c:pt>
                <c:pt idx="232">
                  <c:v>0.406576167</c:v>
                </c:pt>
                <c:pt idx="233">
                  <c:v>0.3149285296</c:v>
                </c:pt>
                <c:pt idx="234">
                  <c:v>0.2819188863</c:v>
                </c:pt>
                <c:pt idx="235">
                  <c:v>0.4086436703</c:v>
                </c:pt>
                <c:pt idx="236">
                  <c:v>0.4761388839</c:v>
                </c:pt>
                <c:pt idx="237">
                  <c:v>0.5890014719</c:v>
                </c:pt>
                <c:pt idx="238">
                  <c:v>0.3881886524</c:v>
                </c:pt>
                <c:pt idx="239">
                  <c:v>0.6181519262</c:v>
                </c:pt>
                <c:pt idx="240">
                  <c:v>0.4930873269</c:v>
                </c:pt>
                <c:pt idx="241">
                  <c:v>0.6099591413</c:v>
                </c:pt>
                <c:pt idx="242">
                  <c:v>0.6537720795</c:v>
                </c:pt>
                <c:pt idx="243">
                  <c:v>0.7144662955</c:v>
                </c:pt>
                <c:pt idx="244">
                  <c:v>0.7150494733</c:v>
                </c:pt>
                <c:pt idx="245">
                  <c:v>0.356656796</c:v>
                </c:pt>
                <c:pt idx="246">
                  <c:v>0.4120234401</c:v>
                </c:pt>
                <c:pt idx="247">
                  <c:v>0.2048078926</c:v>
                </c:pt>
                <c:pt idx="248">
                  <c:v>0.2278226185</c:v>
                </c:pt>
                <c:pt idx="249">
                  <c:v>0.6658986796</c:v>
                </c:pt>
                <c:pt idx="250">
                  <c:v>0.5882165334</c:v>
                </c:pt>
                <c:pt idx="251">
                  <c:v>0.5523170958</c:v>
                </c:pt>
                <c:pt idx="252">
                  <c:v>0.576668684</c:v>
                </c:pt>
                <c:pt idx="253">
                  <c:v>0.3131363377</c:v>
                </c:pt>
                <c:pt idx="254">
                  <c:v>0.2372531934</c:v>
                </c:pt>
                <c:pt idx="255">
                  <c:v>0.5236640286</c:v>
                </c:pt>
                <c:pt idx="256">
                  <c:v>0.6773231788</c:v>
                </c:pt>
                <c:pt idx="257">
                  <c:v>0.4717935509</c:v>
                </c:pt>
                <c:pt idx="258">
                  <c:v>0.4747858454</c:v>
                </c:pt>
                <c:pt idx="259">
                  <c:v>0.4505624317</c:v>
                </c:pt>
                <c:pt idx="260">
                  <c:v>0.6956832972</c:v>
                </c:pt>
                <c:pt idx="261">
                  <c:v>0.5899558448</c:v>
                </c:pt>
                <c:pt idx="262">
                  <c:v>0.5593723936</c:v>
                </c:pt>
                <c:pt idx="263">
                  <c:v>0.6261790804</c:v>
                </c:pt>
                <c:pt idx="264">
                  <c:v>0.5824500129</c:v>
                </c:pt>
                <c:pt idx="265">
                  <c:v>0.5220859153</c:v>
                </c:pt>
                <c:pt idx="266">
                  <c:v>0.5548656199</c:v>
                </c:pt>
                <c:pt idx="267">
                  <c:v>0.6812554559</c:v>
                </c:pt>
                <c:pt idx="268">
                  <c:v>0.4157417525</c:v>
                </c:pt>
                <c:pt idx="269">
                  <c:v>0.4308582018</c:v>
                </c:pt>
                <c:pt idx="270">
                  <c:v>0.6041755815</c:v>
                </c:pt>
                <c:pt idx="271">
                  <c:v>0.4923723453</c:v>
                </c:pt>
                <c:pt idx="272">
                  <c:v>0.5083652561</c:v>
                </c:pt>
                <c:pt idx="273">
                  <c:v>0.4533673575</c:v>
                </c:pt>
                <c:pt idx="274">
                  <c:v>0.6242561164</c:v>
                </c:pt>
                <c:pt idx="275">
                  <c:v>0.5054802765</c:v>
                </c:pt>
                <c:pt idx="276">
                  <c:v>0.3979351954</c:v>
                </c:pt>
                <c:pt idx="277">
                  <c:v>0.2665874363</c:v>
                </c:pt>
                <c:pt idx="278">
                  <c:v>0.6949469368</c:v>
                </c:pt>
                <c:pt idx="279">
                  <c:v>0.2498291003</c:v>
                </c:pt>
                <c:pt idx="280">
                  <c:v>0.4948641006</c:v>
                </c:pt>
                <c:pt idx="281">
                  <c:v>0.6243418578</c:v>
                </c:pt>
                <c:pt idx="282">
                  <c:v>0.3294684477</c:v>
                </c:pt>
                <c:pt idx="283">
                  <c:v>0.5185084158</c:v>
                </c:pt>
                <c:pt idx="284">
                  <c:v>0.5348897031</c:v>
                </c:pt>
                <c:pt idx="285">
                  <c:v>0.6581912778</c:v>
                </c:pt>
                <c:pt idx="286">
                  <c:v>0.5330920424</c:v>
                </c:pt>
                <c:pt idx="287">
                  <c:v>0.4330979986</c:v>
                </c:pt>
                <c:pt idx="288">
                  <c:v>0.3620342137</c:v>
                </c:pt>
                <c:pt idx="289">
                  <c:v>0.401324389</c:v>
                </c:pt>
                <c:pt idx="290">
                  <c:v>0.5651572347</c:v>
                </c:pt>
                <c:pt idx="291">
                  <c:v>0.6194633409</c:v>
                </c:pt>
                <c:pt idx="292">
                  <c:v>0.2161112362</c:v>
                </c:pt>
                <c:pt idx="293">
                  <c:v>0.2828310011</c:v>
                </c:pt>
                <c:pt idx="294">
                  <c:v>0.5893991697</c:v>
                </c:pt>
                <c:pt idx="295">
                  <c:v>0.617773494</c:v>
                </c:pt>
                <c:pt idx="296">
                  <c:v>0.5332509525</c:v>
                </c:pt>
                <c:pt idx="297">
                  <c:v>0.4620568194</c:v>
                </c:pt>
                <c:pt idx="298">
                  <c:v>0.3120458613</c:v>
                </c:pt>
                <c:pt idx="299">
                  <c:v>0.6098836886</c:v>
                </c:pt>
                <c:pt idx="300">
                  <c:v>0.3945466653</c:v>
                </c:pt>
                <c:pt idx="301">
                  <c:v>0.408444531</c:v>
                </c:pt>
                <c:pt idx="302">
                  <c:v>0.7283156301</c:v>
                </c:pt>
                <c:pt idx="303">
                  <c:v>0.5978966567</c:v>
                </c:pt>
                <c:pt idx="304">
                  <c:v>0.6799068009</c:v>
                </c:pt>
                <c:pt idx="305">
                  <c:v>0.571216387</c:v>
                </c:pt>
                <c:pt idx="306">
                  <c:v>0.4326145395</c:v>
                </c:pt>
                <c:pt idx="307">
                  <c:v>0.5234216074</c:v>
                </c:pt>
                <c:pt idx="308">
                  <c:v>0.3595620573</c:v>
                </c:pt>
                <c:pt idx="309">
                  <c:v>0.5198908416</c:v>
                </c:pt>
                <c:pt idx="310">
                  <c:v>0.4596096799</c:v>
                </c:pt>
                <c:pt idx="311">
                  <c:v>0.6144434805</c:v>
                </c:pt>
                <c:pt idx="312">
                  <c:v>0.3742284755</c:v>
                </c:pt>
                <c:pt idx="313">
                  <c:v>0.3540609652</c:v>
                </c:pt>
                <c:pt idx="314">
                  <c:v>0.5326613806</c:v>
                </c:pt>
                <c:pt idx="315">
                  <c:v>0.540619991</c:v>
                </c:pt>
                <c:pt idx="316">
                  <c:v>0.424353547</c:v>
                </c:pt>
                <c:pt idx="317">
                  <c:v>0.5083599188</c:v>
                </c:pt>
                <c:pt idx="318">
                  <c:v>0.6328780092</c:v>
                </c:pt>
                <c:pt idx="319">
                  <c:v>0.471421738</c:v>
                </c:pt>
                <c:pt idx="320">
                  <c:v>0.3537050455</c:v>
                </c:pt>
                <c:pt idx="321">
                  <c:v>0.3459205781</c:v>
                </c:pt>
                <c:pt idx="322">
                  <c:v>0.2442621232</c:v>
                </c:pt>
                <c:pt idx="323">
                  <c:v>0.34755182</c:v>
                </c:pt>
                <c:pt idx="324">
                  <c:v>0.5750890224</c:v>
                </c:pt>
                <c:pt idx="325">
                  <c:v>0.5743263373</c:v>
                </c:pt>
                <c:pt idx="326">
                  <c:v>0.4201830304</c:v>
                </c:pt>
                <c:pt idx="327">
                  <c:v>0.2730066196</c:v>
                </c:pt>
                <c:pt idx="328">
                  <c:v>0.5216803564</c:v>
                </c:pt>
                <c:pt idx="329">
                  <c:v>0.3526162544</c:v>
                </c:pt>
                <c:pt idx="330">
                  <c:v>0.4982071976</c:v>
                </c:pt>
                <c:pt idx="331">
                  <c:v>0.4326090286</c:v>
                </c:pt>
                <c:pt idx="332">
                  <c:v>0.5667459672</c:v>
                </c:pt>
                <c:pt idx="333">
                  <c:v>0.5009042072</c:v>
                </c:pt>
                <c:pt idx="334">
                  <c:v>0.6889943001</c:v>
                </c:pt>
                <c:pt idx="335">
                  <c:v>0.5788401838</c:v>
                </c:pt>
                <c:pt idx="336">
                  <c:v>0.591531961</c:v>
                </c:pt>
                <c:pt idx="337">
                  <c:v>0.5459717781</c:v>
                </c:pt>
                <c:pt idx="338">
                  <c:v>0.4718379716</c:v>
                </c:pt>
                <c:pt idx="339">
                  <c:v>0.4502570105</c:v>
                </c:pt>
                <c:pt idx="340">
                  <c:v>0.5591719647</c:v>
                </c:pt>
                <c:pt idx="341">
                  <c:v>0.6491008795</c:v>
                </c:pt>
                <c:pt idx="342">
                  <c:v>0.6095603214</c:v>
                </c:pt>
                <c:pt idx="343">
                  <c:v>0.3635657629</c:v>
                </c:pt>
                <c:pt idx="344">
                  <c:v>0.3821218401</c:v>
                </c:pt>
                <c:pt idx="345">
                  <c:v>0.2493859855</c:v>
                </c:pt>
                <c:pt idx="346">
                  <c:v>0.7086291353</c:v>
                </c:pt>
                <c:pt idx="347">
                  <c:v>0.5192753092</c:v>
                </c:pt>
                <c:pt idx="348">
                  <c:v>0.5880843468</c:v>
                </c:pt>
                <c:pt idx="349">
                  <c:v>0.5835433883</c:v>
                </c:pt>
                <c:pt idx="350">
                  <c:v>0.5288045363</c:v>
                </c:pt>
                <c:pt idx="351">
                  <c:v>0.5247070747</c:v>
                </c:pt>
                <c:pt idx="352">
                  <c:v>0.5708316477</c:v>
                </c:pt>
                <c:pt idx="353">
                  <c:v>0.6059812834</c:v>
                </c:pt>
                <c:pt idx="354">
                  <c:v>0.4644059275</c:v>
                </c:pt>
                <c:pt idx="355">
                  <c:v>0.5938652824</c:v>
                </c:pt>
                <c:pt idx="356">
                  <c:v>0.6608364664</c:v>
                </c:pt>
                <c:pt idx="357">
                  <c:v>0.6526552985</c:v>
                </c:pt>
                <c:pt idx="358">
                  <c:v>0.3794096947</c:v>
                </c:pt>
                <c:pt idx="359">
                  <c:v>0.4966509051</c:v>
                </c:pt>
                <c:pt idx="360">
                  <c:v>0.5308140404</c:v>
                </c:pt>
                <c:pt idx="361">
                  <c:v>0.4468652381</c:v>
                </c:pt>
                <c:pt idx="362">
                  <c:v>0.4731132761</c:v>
                </c:pt>
                <c:pt idx="363">
                  <c:v>0.4806450827</c:v>
                </c:pt>
                <c:pt idx="364">
                  <c:v>0.5584294422</c:v>
                </c:pt>
                <c:pt idx="365">
                  <c:v>0.4987319669</c:v>
                </c:pt>
                <c:pt idx="366">
                  <c:v>0.5818562055</c:v>
                </c:pt>
                <c:pt idx="367">
                  <c:v>0.5981727737</c:v>
                </c:pt>
                <c:pt idx="368">
                  <c:v>0.3771035609</c:v>
                </c:pt>
                <c:pt idx="369">
                  <c:v>0.439006772</c:v>
                </c:pt>
                <c:pt idx="370">
                  <c:v>0.5401540502</c:v>
                </c:pt>
                <c:pt idx="371">
                  <c:v>0.6017814514</c:v>
                </c:pt>
                <c:pt idx="372">
                  <c:v>0.552576565</c:v>
                </c:pt>
                <c:pt idx="373">
                  <c:v>0.557006959</c:v>
                </c:pt>
                <c:pt idx="374">
                  <c:v>0.4780556283</c:v>
                </c:pt>
                <c:pt idx="375">
                  <c:v>0.4800307977</c:v>
                </c:pt>
                <c:pt idx="376">
                  <c:v>0.4107125543</c:v>
                </c:pt>
                <c:pt idx="377">
                  <c:v>0.568289241</c:v>
                </c:pt>
                <c:pt idx="378">
                  <c:v>0.6164498629</c:v>
                </c:pt>
                <c:pt idx="379">
                  <c:v>0.593309312</c:v>
                </c:pt>
                <c:pt idx="380">
                  <c:v>0.5365707981</c:v>
                </c:pt>
                <c:pt idx="381">
                  <c:v>0.5601337034</c:v>
                </c:pt>
                <c:pt idx="382">
                  <c:v>0.6925528289</c:v>
                </c:pt>
                <c:pt idx="383">
                  <c:v>0.4239658754</c:v>
                </c:pt>
                <c:pt idx="384">
                  <c:v>0.6019250026</c:v>
                </c:pt>
                <c:pt idx="385">
                  <c:v>0.5703847943</c:v>
                </c:pt>
                <c:pt idx="386">
                  <c:v>0.5660860284</c:v>
                </c:pt>
                <c:pt idx="387">
                  <c:v>0.6030487199</c:v>
                </c:pt>
                <c:pt idx="388">
                  <c:v>0.5343760549</c:v>
                </c:pt>
                <c:pt idx="389">
                  <c:v>0.693543227</c:v>
                </c:pt>
                <c:pt idx="390">
                  <c:v>0.6205167227</c:v>
                </c:pt>
                <c:pt idx="391">
                  <c:v>0.3631478353</c:v>
                </c:pt>
                <c:pt idx="392">
                  <c:v>0.4617891358</c:v>
                </c:pt>
                <c:pt idx="393">
                  <c:v>0.5143007318</c:v>
                </c:pt>
                <c:pt idx="394">
                  <c:v>0.516345075</c:v>
                </c:pt>
                <c:pt idx="395">
                  <c:v>0.5801893429</c:v>
                </c:pt>
                <c:pt idx="396">
                  <c:v>0.5840028672</c:v>
                </c:pt>
                <c:pt idx="397">
                  <c:v>0.5984811855</c:v>
                </c:pt>
                <c:pt idx="398">
                  <c:v>0.4758369914</c:v>
                </c:pt>
                <c:pt idx="399">
                  <c:v>0.5728561384</c:v>
                </c:pt>
                <c:pt idx="400">
                  <c:v>0.6518256162</c:v>
                </c:pt>
                <c:pt idx="401">
                  <c:v>0.5952071882</c:v>
                </c:pt>
                <c:pt idx="402">
                  <c:v>0.6776303004</c:v>
                </c:pt>
                <c:pt idx="403">
                  <c:v>0.5693409702</c:v>
                </c:pt>
                <c:pt idx="404">
                  <c:v>0.5504620043</c:v>
                </c:pt>
                <c:pt idx="405">
                  <c:v>0.5475487561</c:v>
                </c:pt>
                <c:pt idx="406">
                  <c:v>0.6069847772</c:v>
                </c:pt>
                <c:pt idx="407">
                  <c:v>0.6577828612</c:v>
                </c:pt>
                <c:pt idx="408">
                  <c:v>0.5030214983</c:v>
                </c:pt>
                <c:pt idx="409">
                  <c:v>0.6027129005</c:v>
                </c:pt>
                <c:pt idx="410">
                  <c:v>0.5899521881</c:v>
                </c:pt>
                <c:pt idx="411">
                  <c:v>0.5672662157</c:v>
                </c:pt>
                <c:pt idx="412">
                  <c:v>0.4053030013</c:v>
                </c:pt>
                <c:pt idx="413">
                  <c:v>0.4287932214</c:v>
                </c:pt>
                <c:pt idx="414">
                  <c:v>0.6380805601</c:v>
                </c:pt>
                <c:pt idx="415">
                  <c:v>0.4646776483</c:v>
                </c:pt>
                <c:pt idx="416">
                  <c:v>0.6450599311</c:v>
                </c:pt>
                <c:pt idx="417">
                  <c:v>0.395023841</c:v>
                </c:pt>
                <c:pt idx="418">
                  <c:v>0.5890245084</c:v>
                </c:pt>
                <c:pt idx="419">
                  <c:v>0.6243048761</c:v>
                </c:pt>
                <c:pt idx="420">
                  <c:v>0.5992043445</c:v>
                </c:pt>
                <c:pt idx="421">
                  <c:v>0.6130829724</c:v>
                </c:pt>
                <c:pt idx="422">
                  <c:v>0.4028130825</c:v>
                </c:pt>
                <c:pt idx="423">
                  <c:v>0.5754149843</c:v>
                </c:pt>
                <c:pt idx="424">
                  <c:v>0.3252633748</c:v>
                </c:pt>
                <c:pt idx="425">
                  <c:v>0.3802924096</c:v>
                </c:pt>
                <c:pt idx="426">
                  <c:v>0.3554794429</c:v>
                </c:pt>
                <c:pt idx="427">
                  <c:v>0.3479527931</c:v>
                </c:pt>
                <c:pt idx="428">
                  <c:v>0.631542958</c:v>
                </c:pt>
                <c:pt idx="429">
                  <c:v>0.6065127663</c:v>
                </c:pt>
                <c:pt idx="430">
                  <c:v>0.5520240964</c:v>
                </c:pt>
                <c:pt idx="431">
                  <c:v>0.3990164644</c:v>
                </c:pt>
                <c:pt idx="432">
                  <c:v>0.6130959473</c:v>
                </c:pt>
                <c:pt idx="433">
                  <c:v>0.6644024004</c:v>
                </c:pt>
                <c:pt idx="434">
                  <c:v>0.5440523532</c:v>
                </c:pt>
                <c:pt idx="435">
                  <c:v>0.4651097855</c:v>
                </c:pt>
                <c:pt idx="436">
                  <c:v>0.574193151</c:v>
                </c:pt>
                <c:pt idx="437">
                  <c:v>0.3420763699</c:v>
                </c:pt>
                <c:pt idx="438">
                  <c:v>0.6369341446</c:v>
                </c:pt>
                <c:pt idx="439">
                  <c:v>0.517630344</c:v>
                </c:pt>
                <c:pt idx="440">
                  <c:v>0.553168878</c:v>
                </c:pt>
                <c:pt idx="441">
                  <c:v>0.5567265973</c:v>
                </c:pt>
                <c:pt idx="442">
                  <c:v>0.4858436387</c:v>
                </c:pt>
                <c:pt idx="443">
                  <c:v>0.2776423307</c:v>
                </c:pt>
                <c:pt idx="444">
                  <c:v>0.6765267372</c:v>
                </c:pt>
                <c:pt idx="445">
                  <c:v>0.3825332654</c:v>
                </c:pt>
                <c:pt idx="446">
                  <c:v>0.5151014619</c:v>
                </c:pt>
                <c:pt idx="447">
                  <c:v>0.676748838</c:v>
                </c:pt>
                <c:pt idx="448">
                  <c:v>0.6098995823</c:v>
                </c:pt>
                <c:pt idx="449">
                  <c:v>0.4797697869</c:v>
                </c:pt>
                <c:pt idx="450">
                  <c:v>0.6044990078</c:v>
                </c:pt>
                <c:pt idx="451">
                  <c:v>0.5873089181</c:v>
                </c:pt>
                <c:pt idx="452">
                  <c:v>0.5471043694</c:v>
                </c:pt>
                <c:pt idx="453">
                  <c:v>0.286856313</c:v>
                </c:pt>
                <c:pt idx="454">
                  <c:v>0.5745003587</c:v>
                </c:pt>
                <c:pt idx="455">
                  <c:v>0.6368812299</c:v>
                </c:pt>
                <c:pt idx="456">
                  <c:v>0.6092034453</c:v>
                </c:pt>
                <c:pt idx="457">
                  <c:v>0.6928564916</c:v>
                </c:pt>
                <c:pt idx="458">
                  <c:v>0.4607558645</c:v>
                </c:pt>
                <c:pt idx="459">
                  <c:v>0.4349302937</c:v>
                </c:pt>
                <c:pt idx="460">
                  <c:v>0.589357362</c:v>
                </c:pt>
                <c:pt idx="461">
                  <c:v>0.6672198864</c:v>
                </c:pt>
                <c:pt idx="462">
                  <c:v>0.6834596314</c:v>
                </c:pt>
                <c:pt idx="463">
                  <c:v>0.5861758176</c:v>
                </c:pt>
                <c:pt idx="464">
                  <c:v>0.4954384553</c:v>
                </c:pt>
                <c:pt idx="465">
                  <c:v>0.4984697172</c:v>
                </c:pt>
                <c:pt idx="466">
                  <c:v>0.4146612381</c:v>
                </c:pt>
                <c:pt idx="467">
                  <c:v>0.3756990179</c:v>
                </c:pt>
                <c:pt idx="468">
                  <c:v>0.5387786935</c:v>
                </c:pt>
                <c:pt idx="469">
                  <c:v>0.5123953346</c:v>
                </c:pt>
                <c:pt idx="470">
                  <c:v>0.5359345748</c:v>
                </c:pt>
                <c:pt idx="471">
                  <c:v>0.4990814012</c:v>
                </c:pt>
                <c:pt idx="472">
                  <c:v>0.6131829001</c:v>
                </c:pt>
                <c:pt idx="473">
                  <c:v>0.6867554724</c:v>
                </c:pt>
                <c:pt idx="474">
                  <c:v>0.5943575056</c:v>
                </c:pt>
                <c:pt idx="475">
                  <c:v>0.4408858731</c:v>
                </c:pt>
                <c:pt idx="476">
                  <c:v>0.576526008</c:v>
                </c:pt>
                <c:pt idx="477">
                  <c:v>0.540405142</c:v>
                </c:pt>
                <c:pt idx="478">
                  <c:v>0.3191197257</c:v>
                </c:pt>
                <c:pt idx="479">
                  <c:v>0.6631781806</c:v>
                </c:pt>
                <c:pt idx="480">
                  <c:v>0.5997367924</c:v>
                </c:pt>
                <c:pt idx="481">
                  <c:v>0.3400606514</c:v>
                </c:pt>
                <c:pt idx="482">
                  <c:v>0.5716131009</c:v>
                </c:pt>
                <c:pt idx="483">
                  <c:v>0.6365773924</c:v>
                </c:pt>
                <c:pt idx="484">
                  <c:v>0.5221134452</c:v>
                </c:pt>
                <c:pt idx="485">
                  <c:v>0.5292057793</c:v>
                </c:pt>
                <c:pt idx="486">
                  <c:v>0.6536448876</c:v>
                </c:pt>
                <c:pt idx="487">
                  <c:v>0.5318714405</c:v>
                </c:pt>
                <c:pt idx="488">
                  <c:v>0.6158316665</c:v>
                </c:pt>
                <c:pt idx="489">
                  <c:v>0.5405691498</c:v>
                </c:pt>
                <c:pt idx="490">
                  <c:v>0.5334830853</c:v>
                </c:pt>
                <c:pt idx="491">
                  <c:v>0.5032814379</c:v>
                </c:pt>
                <c:pt idx="492">
                  <c:v>0.7299557169</c:v>
                </c:pt>
                <c:pt idx="493">
                  <c:v>0.384889637</c:v>
                </c:pt>
                <c:pt idx="494">
                  <c:v>0.6035100097</c:v>
                </c:pt>
                <c:pt idx="495">
                  <c:v>0.5944560911</c:v>
                </c:pt>
                <c:pt idx="496">
                  <c:v>0.4530481876</c:v>
                </c:pt>
                <c:pt idx="497">
                  <c:v>0.5509870579</c:v>
                </c:pt>
                <c:pt idx="498">
                  <c:v>0.710714432</c:v>
                </c:pt>
                <c:pt idx="499">
                  <c:v>0.5814205318</c:v>
                </c:pt>
                <c:pt idx="500">
                  <c:v>0.5088435338</c:v>
                </c:pt>
                <c:pt idx="501">
                  <c:v>0.5333802045</c:v>
                </c:pt>
                <c:pt idx="502">
                  <c:v>0.5663894373</c:v>
                </c:pt>
                <c:pt idx="503">
                  <c:v>0.6205253267</c:v>
                </c:pt>
                <c:pt idx="504">
                  <c:v>0.6524281719</c:v>
                </c:pt>
                <c:pt idx="505">
                  <c:v>0.5402620066</c:v>
                </c:pt>
                <c:pt idx="506">
                  <c:v>0.5165309409</c:v>
                </c:pt>
                <c:pt idx="507">
                  <c:v>0.6169104703</c:v>
                </c:pt>
                <c:pt idx="508">
                  <c:v>0.580834155</c:v>
                </c:pt>
                <c:pt idx="509">
                  <c:v>0.5507620277</c:v>
                </c:pt>
                <c:pt idx="510">
                  <c:v>0.461954801</c:v>
                </c:pt>
                <c:pt idx="511">
                  <c:v>0.6667395689</c:v>
                </c:pt>
                <c:pt idx="512">
                  <c:v>0.4074971314</c:v>
                </c:pt>
                <c:pt idx="513">
                  <c:v>0.5688136728</c:v>
                </c:pt>
                <c:pt idx="514">
                  <c:v>0.6029473415</c:v>
                </c:pt>
                <c:pt idx="515">
                  <c:v>0.4941218119</c:v>
                </c:pt>
                <c:pt idx="516">
                  <c:v>0.5507458096</c:v>
                </c:pt>
                <c:pt idx="517">
                  <c:v>0.4629283656</c:v>
                </c:pt>
                <c:pt idx="518">
                  <c:v>0.60299599</c:v>
                </c:pt>
                <c:pt idx="519">
                  <c:v>0.3783228099</c:v>
                </c:pt>
                <c:pt idx="520">
                  <c:v>0.6406363369</c:v>
                </c:pt>
                <c:pt idx="521">
                  <c:v>0.583928578</c:v>
                </c:pt>
                <c:pt idx="522">
                  <c:v>0.5605374105</c:v>
                </c:pt>
                <c:pt idx="523">
                  <c:v>0.547660454</c:v>
                </c:pt>
                <c:pt idx="524">
                  <c:v>0.5746250827</c:v>
                </c:pt>
                <c:pt idx="525">
                  <c:v>0.6469043246</c:v>
                </c:pt>
                <c:pt idx="526">
                  <c:v>0.592907293</c:v>
                </c:pt>
                <c:pt idx="527">
                  <c:v>0.5703690856</c:v>
                </c:pt>
                <c:pt idx="528">
                  <c:v>0.3219611271</c:v>
                </c:pt>
                <c:pt idx="529">
                  <c:v>0.4678932179</c:v>
                </c:pt>
                <c:pt idx="530">
                  <c:v>0.6632496941</c:v>
                </c:pt>
                <c:pt idx="531">
                  <c:v>0.5776439166</c:v>
                </c:pt>
                <c:pt idx="532">
                  <c:v>0.6484664776</c:v>
                </c:pt>
                <c:pt idx="533">
                  <c:v>0.7212358561</c:v>
                </c:pt>
                <c:pt idx="534">
                  <c:v>0.7110740622</c:v>
                </c:pt>
                <c:pt idx="535">
                  <c:v>0.5753522217</c:v>
                </c:pt>
                <c:pt idx="536">
                  <c:v>0.6366398328</c:v>
                </c:pt>
                <c:pt idx="537">
                  <c:v>0.5100166755</c:v>
                </c:pt>
                <c:pt idx="538">
                  <c:v>0.2053967406</c:v>
                </c:pt>
                <c:pt idx="539">
                  <c:v>0.4890548546</c:v>
                </c:pt>
                <c:pt idx="540">
                  <c:v>0.4586215909</c:v>
                </c:pt>
                <c:pt idx="541">
                  <c:v>0.5521257568</c:v>
                </c:pt>
                <c:pt idx="542">
                  <c:v>0.5993816529</c:v>
                </c:pt>
                <c:pt idx="543">
                  <c:v>0.5185155398</c:v>
                </c:pt>
                <c:pt idx="544">
                  <c:v>0.5128387875</c:v>
                </c:pt>
                <c:pt idx="545">
                  <c:v>0.5167437686</c:v>
                </c:pt>
                <c:pt idx="546">
                  <c:v>0.6179255368</c:v>
                </c:pt>
                <c:pt idx="547">
                  <c:v>0.4340078475</c:v>
                </c:pt>
                <c:pt idx="548">
                  <c:v>0.6599235865</c:v>
                </c:pt>
                <c:pt idx="549">
                  <c:v>0.4563155816</c:v>
                </c:pt>
                <c:pt idx="550">
                  <c:v>0.5292471057</c:v>
                </c:pt>
                <c:pt idx="551">
                  <c:v>0.6619103402</c:v>
                </c:pt>
                <c:pt idx="552">
                  <c:v>0.5364874667</c:v>
                </c:pt>
                <c:pt idx="553">
                  <c:v>0.479241838</c:v>
                </c:pt>
                <c:pt idx="554">
                  <c:v>0.593223132</c:v>
                </c:pt>
                <c:pt idx="555">
                  <c:v>0.5643278105</c:v>
                </c:pt>
                <c:pt idx="556">
                  <c:v>0.521900806</c:v>
                </c:pt>
                <c:pt idx="557">
                  <c:v>0.7025530969</c:v>
                </c:pt>
                <c:pt idx="558">
                  <c:v>0.578205268</c:v>
                </c:pt>
                <c:pt idx="559">
                  <c:v>0.5285743191</c:v>
                </c:pt>
                <c:pt idx="560">
                  <c:v>0.2558758409</c:v>
                </c:pt>
                <c:pt idx="561">
                  <c:v>0.6245366801</c:v>
                </c:pt>
                <c:pt idx="562">
                  <c:v>0.6077521646</c:v>
                </c:pt>
                <c:pt idx="563">
                  <c:v>0.571897604</c:v>
                </c:pt>
                <c:pt idx="564">
                  <c:v>0.5389136358</c:v>
                </c:pt>
                <c:pt idx="565">
                  <c:v>0.2377702633</c:v>
                </c:pt>
                <c:pt idx="566">
                  <c:v>0.4585036987</c:v>
                </c:pt>
                <c:pt idx="567">
                  <c:v>0.4464633719</c:v>
                </c:pt>
                <c:pt idx="568">
                  <c:v>0.3331585769</c:v>
                </c:pt>
                <c:pt idx="569">
                  <c:v>0.4763700409</c:v>
                </c:pt>
                <c:pt idx="570">
                  <c:v>0.571873736</c:v>
                </c:pt>
                <c:pt idx="571">
                  <c:v>0.5655908168</c:v>
                </c:pt>
                <c:pt idx="572">
                  <c:v>0.5255067009</c:v>
                </c:pt>
                <c:pt idx="573">
                  <c:v>0.2242839619</c:v>
                </c:pt>
                <c:pt idx="574">
                  <c:v>0.6276506725</c:v>
                </c:pt>
                <c:pt idx="575">
                  <c:v>0.4992311963</c:v>
                </c:pt>
                <c:pt idx="576">
                  <c:v>0.7418521817</c:v>
                </c:pt>
                <c:pt idx="577">
                  <c:v>0.6163527587</c:v>
                </c:pt>
                <c:pt idx="578">
                  <c:v>0.3348858552</c:v>
                </c:pt>
                <c:pt idx="579">
                  <c:v>0.5628990701</c:v>
                </c:pt>
                <c:pt idx="580">
                  <c:v>0.4645965101</c:v>
                </c:pt>
                <c:pt idx="581">
                  <c:v>0.6162753511</c:v>
                </c:pt>
                <c:pt idx="582">
                  <c:v>0.5807439105</c:v>
                </c:pt>
                <c:pt idx="583">
                  <c:v>0.5111005434</c:v>
                </c:pt>
                <c:pt idx="584">
                  <c:v>0.4164027399</c:v>
                </c:pt>
                <c:pt idx="585">
                  <c:v>0.618513324</c:v>
                </c:pt>
                <c:pt idx="586">
                  <c:v>0.5115197788</c:v>
                </c:pt>
                <c:pt idx="587">
                  <c:v>0.6341421905</c:v>
                </c:pt>
                <c:pt idx="588">
                  <c:v>0.5277483489</c:v>
                </c:pt>
                <c:pt idx="589">
                  <c:v>0.5055283696</c:v>
                </c:pt>
                <c:pt idx="590">
                  <c:v>0.6301966543</c:v>
                </c:pt>
                <c:pt idx="591">
                  <c:v>0.5363034818</c:v>
                </c:pt>
                <c:pt idx="592">
                  <c:v>0.5282255611</c:v>
                </c:pt>
                <c:pt idx="593">
                  <c:v>0.7027929536</c:v>
                </c:pt>
                <c:pt idx="594">
                  <c:v>0.3851948274</c:v>
                </c:pt>
                <c:pt idx="595">
                  <c:v>0.6817501793</c:v>
                </c:pt>
                <c:pt idx="596">
                  <c:v>0.6867089363</c:v>
                </c:pt>
                <c:pt idx="597">
                  <c:v>0.510392986</c:v>
                </c:pt>
                <c:pt idx="598">
                  <c:v>0.3800555298</c:v>
                </c:pt>
                <c:pt idx="599">
                  <c:v>0.4796501844</c:v>
                </c:pt>
                <c:pt idx="600">
                  <c:v>0.5495081292</c:v>
                </c:pt>
                <c:pt idx="601">
                  <c:v>0.6324870026</c:v>
                </c:pt>
                <c:pt idx="602">
                  <c:v>0.5251939236</c:v>
                </c:pt>
                <c:pt idx="603">
                  <c:v>0.3365480277</c:v>
                </c:pt>
                <c:pt idx="604">
                  <c:v>0.4705617359</c:v>
                </c:pt>
                <c:pt idx="605">
                  <c:v>0.5720144602</c:v>
                </c:pt>
                <c:pt idx="606">
                  <c:v>0.6295889069</c:v>
                </c:pt>
                <c:pt idx="607">
                  <c:v>0.2936939468</c:v>
                </c:pt>
                <c:pt idx="608">
                  <c:v>0.3963737859</c:v>
                </c:pt>
                <c:pt idx="609">
                  <c:v>0.4665907704</c:v>
                </c:pt>
                <c:pt idx="610">
                  <c:v>0.4654894164</c:v>
                </c:pt>
                <c:pt idx="611">
                  <c:v>0.4469019958</c:v>
                </c:pt>
                <c:pt idx="612">
                  <c:v>0.6046842975</c:v>
                </c:pt>
                <c:pt idx="613">
                  <c:v>0.4634465746</c:v>
                </c:pt>
                <c:pt idx="614">
                  <c:v>0.4425193357</c:v>
                </c:pt>
                <c:pt idx="615">
                  <c:v>0.4269408892</c:v>
                </c:pt>
                <c:pt idx="616">
                  <c:v>0.6770525193</c:v>
                </c:pt>
                <c:pt idx="617">
                  <c:v>0.681449563</c:v>
                </c:pt>
                <c:pt idx="618">
                  <c:v>0.5436750208</c:v>
                </c:pt>
                <c:pt idx="619">
                  <c:v>0.5367724331</c:v>
                </c:pt>
                <c:pt idx="620">
                  <c:v>0.6101018397</c:v>
                </c:pt>
                <c:pt idx="621">
                  <c:v>0.5979113324</c:v>
                </c:pt>
                <c:pt idx="622">
                  <c:v>0.5601651912</c:v>
                </c:pt>
                <c:pt idx="623">
                  <c:v>0.5757425456</c:v>
                </c:pt>
                <c:pt idx="624">
                  <c:v>0.4846191607</c:v>
                </c:pt>
                <c:pt idx="625">
                  <c:v>0.541988663</c:v>
                </c:pt>
                <c:pt idx="626">
                  <c:v>0.6314547474</c:v>
                </c:pt>
                <c:pt idx="627">
                  <c:v>0.4964809917</c:v>
                </c:pt>
                <c:pt idx="628">
                  <c:v>0.5986554456</c:v>
                </c:pt>
                <c:pt idx="629">
                  <c:v>0.5094200416</c:v>
                </c:pt>
                <c:pt idx="630">
                  <c:v>0.388206767</c:v>
                </c:pt>
                <c:pt idx="631">
                  <c:v>0.446677162</c:v>
                </c:pt>
              </c:numCache>
            </c:numRef>
          </c:xVal>
          <c:yVal>
            <c:numRef>
              <c:f>UK_Const_Sel_Week_ED.csv!$M$2:$M$633</c:f>
              <c:numCache>
                <c:formatCode>General</c:formatCode>
                <c:ptCount val="632"/>
                <c:pt idx="0">
                  <c:v>-0.123023578263835</c:v>
                </c:pt>
                <c:pt idx="1">
                  <c:v>-0.0843908924808647</c:v>
                </c:pt>
                <c:pt idx="2">
                  <c:v>-0.0394831371052091</c:v>
                </c:pt>
                <c:pt idx="3">
                  <c:v>-0.0514078739896486</c:v>
                </c:pt>
                <c:pt idx="4">
                  <c:v>-0.0769233509411193</c:v>
                </c:pt>
                <c:pt idx="5">
                  <c:v>-0.0708864449968402</c:v>
                </c:pt>
                <c:pt idx="6">
                  <c:v>-0.0602155883754538</c:v>
                </c:pt>
                <c:pt idx="7">
                  <c:v>-0.0506645784335994</c:v>
                </c:pt>
                <c:pt idx="8">
                  <c:v>-0.0398276526719889</c:v>
                </c:pt>
                <c:pt idx="9">
                  <c:v>-0.138188720666824</c:v>
                </c:pt>
                <c:pt idx="10">
                  <c:v>-0.0469495446805583</c:v>
                </c:pt>
                <c:pt idx="11">
                  <c:v>-0.0574092166696752</c:v>
                </c:pt>
                <c:pt idx="12">
                  <c:v>-0.0867071409351747</c:v>
                </c:pt>
                <c:pt idx="13">
                  <c:v>-0.0304376739770428</c:v>
                </c:pt>
                <c:pt idx="14">
                  <c:v>-0.102030728907014</c:v>
                </c:pt>
                <c:pt idx="15">
                  <c:v>-0.0733642487165268</c:v>
                </c:pt>
                <c:pt idx="16">
                  <c:v>0.0</c:v>
                </c:pt>
                <c:pt idx="17">
                  <c:v>-0.151262678888502</c:v>
                </c:pt>
                <c:pt idx="18">
                  <c:v>-0.0574287537145687</c:v>
                </c:pt>
                <c:pt idx="19">
                  <c:v>-0.0660511769361911</c:v>
                </c:pt>
                <c:pt idx="20">
                  <c:v>-0.0840312755485052</c:v>
                </c:pt>
                <c:pt idx="21">
                  <c:v>-0.0655095911199026</c:v>
                </c:pt>
                <c:pt idx="22">
                  <c:v>-0.047447224066777</c:v>
                </c:pt>
                <c:pt idx="23">
                  <c:v>-0.0130003322511033</c:v>
                </c:pt>
                <c:pt idx="24">
                  <c:v>-0.0693751004599243</c:v>
                </c:pt>
                <c:pt idx="25">
                  <c:v>-0.076883670904305</c:v>
                </c:pt>
                <c:pt idx="26">
                  <c:v>-0.0400053894177038</c:v>
                </c:pt>
                <c:pt idx="27">
                  <c:v>-0.0771142242322073</c:v>
                </c:pt>
                <c:pt idx="28">
                  <c:v>-0.0565072094456471</c:v>
                </c:pt>
                <c:pt idx="29">
                  <c:v>-0.0741344027374866</c:v>
                </c:pt>
                <c:pt idx="30">
                  <c:v>-3.27846560985862E-7</c:v>
                </c:pt>
                <c:pt idx="31">
                  <c:v>-0.0323572417382906</c:v>
                </c:pt>
                <c:pt idx="32">
                  <c:v>-0.0369879681079612</c:v>
                </c:pt>
                <c:pt idx="33">
                  <c:v>-0.0613050457547299</c:v>
                </c:pt>
                <c:pt idx="34">
                  <c:v>-0.035849013937304</c:v>
                </c:pt>
                <c:pt idx="35">
                  <c:v>-0.0806905605545447</c:v>
                </c:pt>
                <c:pt idx="36">
                  <c:v>-0.0309690094451572</c:v>
                </c:pt>
                <c:pt idx="37">
                  <c:v>0.0</c:v>
                </c:pt>
                <c:pt idx="38">
                  <c:v>-0.0736067124736733</c:v>
                </c:pt>
                <c:pt idx="39">
                  <c:v>-0.0668347100660396</c:v>
                </c:pt>
                <c:pt idx="40">
                  <c:v>-0.0800263281442465</c:v>
                </c:pt>
                <c:pt idx="41">
                  <c:v>-0.0525142086385339</c:v>
                </c:pt>
                <c:pt idx="42">
                  <c:v>0.0</c:v>
                </c:pt>
                <c:pt idx="43">
                  <c:v>0.0</c:v>
                </c:pt>
                <c:pt idx="44">
                  <c:v>0.0</c:v>
                </c:pt>
                <c:pt idx="45">
                  <c:v>0.0</c:v>
                </c:pt>
                <c:pt idx="46">
                  <c:v>-0.0223829473468959</c:v>
                </c:pt>
                <c:pt idx="47">
                  <c:v>0.0</c:v>
                </c:pt>
                <c:pt idx="48">
                  <c:v>-0.154986102571134</c:v>
                </c:pt>
                <c:pt idx="49">
                  <c:v>0.0</c:v>
                </c:pt>
                <c:pt idx="50">
                  <c:v>-0.0576740001328115</c:v>
                </c:pt>
                <c:pt idx="51">
                  <c:v>-0.0950988634324647</c:v>
                </c:pt>
                <c:pt idx="52">
                  <c:v>-0.0477043787709996</c:v>
                </c:pt>
                <c:pt idx="53">
                  <c:v>0.0</c:v>
                </c:pt>
                <c:pt idx="54">
                  <c:v>-0.0856682678289555</c:v>
                </c:pt>
                <c:pt idx="55">
                  <c:v>-0.0694955447012686</c:v>
                </c:pt>
                <c:pt idx="56">
                  <c:v>-0.0774016594964481</c:v>
                </c:pt>
                <c:pt idx="57">
                  <c:v>-0.0887247568816685</c:v>
                </c:pt>
                <c:pt idx="58">
                  <c:v>-0.0451464995417279</c:v>
                </c:pt>
                <c:pt idx="59">
                  <c:v>-0.12003980739575</c:v>
                </c:pt>
                <c:pt idx="60">
                  <c:v>-0.0586065573740189</c:v>
                </c:pt>
                <c:pt idx="61">
                  <c:v>-0.0450217990618762</c:v>
                </c:pt>
                <c:pt idx="62">
                  <c:v>0.0</c:v>
                </c:pt>
                <c:pt idx="63">
                  <c:v>-0.0689033539165542</c:v>
                </c:pt>
                <c:pt idx="64">
                  <c:v>-0.0400894411227164</c:v>
                </c:pt>
                <c:pt idx="65">
                  <c:v>-0.0843317480727632</c:v>
                </c:pt>
                <c:pt idx="66">
                  <c:v>-0.109633316490858</c:v>
                </c:pt>
                <c:pt idx="67">
                  <c:v>-0.064775415700123</c:v>
                </c:pt>
                <c:pt idx="68">
                  <c:v>0.0</c:v>
                </c:pt>
                <c:pt idx="69">
                  <c:v>-0.0622742466847509</c:v>
                </c:pt>
                <c:pt idx="70">
                  <c:v>-0.0533004032761228</c:v>
                </c:pt>
                <c:pt idx="71">
                  <c:v>-0.0632988699228843</c:v>
                </c:pt>
                <c:pt idx="72">
                  <c:v>0.127491780143735</c:v>
                </c:pt>
                <c:pt idx="73">
                  <c:v>-0.113784718089939</c:v>
                </c:pt>
                <c:pt idx="74">
                  <c:v>-0.0906211011390344</c:v>
                </c:pt>
                <c:pt idx="75">
                  <c:v>0.0</c:v>
                </c:pt>
                <c:pt idx="76">
                  <c:v>-0.0416085322643265</c:v>
                </c:pt>
                <c:pt idx="77">
                  <c:v>-0.033507894048079</c:v>
                </c:pt>
                <c:pt idx="78">
                  <c:v>-0.0496548007096797</c:v>
                </c:pt>
                <c:pt idx="79">
                  <c:v>-0.0771628428208472</c:v>
                </c:pt>
                <c:pt idx="80">
                  <c:v>-0.0891378752629712</c:v>
                </c:pt>
                <c:pt idx="81">
                  <c:v>-0.095985382254794</c:v>
                </c:pt>
                <c:pt idx="82">
                  <c:v>-0.182179116091234</c:v>
                </c:pt>
                <c:pt idx="83">
                  <c:v>-0.0349802545381026</c:v>
                </c:pt>
                <c:pt idx="84">
                  <c:v>0.0</c:v>
                </c:pt>
                <c:pt idx="85">
                  <c:v>-0.187527370997836</c:v>
                </c:pt>
                <c:pt idx="86">
                  <c:v>0.0</c:v>
                </c:pt>
                <c:pt idx="87">
                  <c:v>-0.0261436848694901</c:v>
                </c:pt>
                <c:pt idx="88">
                  <c:v>-0.0644344293757344</c:v>
                </c:pt>
                <c:pt idx="89">
                  <c:v>0.0</c:v>
                </c:pt>
                <c:pt idx="90">
                  <c:v>-0.10392594865355</c:v>
                </c:pt>
                <c:pt idx="91">
                  <c:v>-0.03171657332276</c:v>
                </c:pt>
                <c:pt idx="92">
                  <c:v>-0.0492690333723835</c:v>
                </c:pt>
                <c:pt idx="93">
                  <c:v>-0.0825465950594484</c:v>
                </c:pt>
                <c:pt idx="94">
                  <c:v>-0.0739181986782649</c:v>
                </c:pt>
                <c:pt idx="95">
                  <c:v>-0.0687096871069102</c:v>
                </c:pt>
                <c:pt idx="96">
                  <c:v>-2.4650761233147E-5</c:v>
                </c:pt>
                <c:pt idx="97">
                  <c:v>-0.0566447636229395</c:v>
                </c:pt>
                <c:pt idx="98">
                  <c:v>-0.0620673062145377</c:v>
                </c:pt>
                <c:pt idx="99">
                  <c:v>-0.0551515588448287</c:v>
                </c:pt>
                <c:pt idx="100">
                  <c:v>-0.0289705860901798</c:v>
                </c:pt>
                <c:pt idx="101">
                  <c:v>-0.0560409370233836</c:v>
                </c:pt>
                <c:pt idx="102">
                  <c:v>-0.0212046217713634</c:v>
                </c:pt>
                <c:pt idx="103">
                  <c:v>-0.132167652555544</c:v>
                </c:pt>
                <c:pt idx="104">
                  <c:v>-0.0374342238447353</c:v>
                </c:pt>
                <c:pt idx="105">
                  <c:v>-0.109721922773785</c:v>
                </c:pt>
                <c:pt idx="106">
                  <c:v>-0.0620855235234062</c:v>
                </c:pt>
                <c:pt idx="107">
                  <c:v>-0.0279325853375066</c:v>
                </c:pt>
                <c:pt idx="108">
                  <c:v>0.0</c:v>
                </c:pt>
                <c:pt idx="109">
                  <c:v>-0.0589713177285955</c:v>
                </c:pt>
                <c:pt idx="110">
                  <c:v>-0.0838380470136414</c:v>
                </c:pt>
                <c:pt idx="111">
                  <c:v>-0.0853407535563647</c:v>
                </c:pt>
                <c:pt idx="112">
                  <c:v>0.0230541767635507</c:v>
                </c:pt>
                <c:pt idx="113">
                  <c:v>-0.0227490203698106</c:v>
                </c:pt>
                <c:pt idx="114">
                  <c:v>-0.0452950875877192</c:v>
                </c:pt>
                <c:pt idx="115">
                  <c:v>-0.134617015991089</c:v>
                </c:pt>
                <c:pt idx="116">
                  <c:v>-0.0602565293206739</c:v>
                </c:pt>
                <c:pt idx="117">
                  <c:v>-0.080081791386739</c:v>
                </c:pt>
                <c:pt idx="118">
                  <c:v>-0.127625193880793</c:v>
                </c:pt>
                <c:pt idx="119">
                  <c:v>-0.0385796883738858</c:v>
                </c:pt>
                <c:pt idx="120">
                  <c:v>-0.0890981131642305</c:v>
                </c:pt>
                <c:pt idx="121">
                  <c:v>-0.0667293862678586</c:v>
                </c:pt>
                <c:pt idx="122">
                  <c:v>-0.0305998077547994</c:v>
                </c:pt>
                <c:pt idx="123">
                  <c:v>-0.0507476004762607</c:v>
                </c:pt>
                <c:pt idx="124">
                  <c:v>-0.0939579809939389</c:v>
                </c:pt>
                <c:pt idx="125">
                  <c:v>-0.0573862091468303</c:v>
                </c:pt>
                <c:pt idx="126">
                  <c:v>-0.0587539292033792</c:v>
                </c:pt>
                <c:pt idx="127">
                  <c:v>-0.0744850365693537</c:v>
                </c:pt>
                <c:pt idx="128">
                  <c:v>-0.0756315114936966</c:v>
                </c:pt>
                <c:pt idx="129">
                  <c:v>0.0</c:v>
                </c:pt>
                <c:pt idx="130">
                  <c:v>-0.0738176719608036</c:v>
                </c:pt>
                <c:pt idx="131">
                  <c:v>0.0</c:v>
                </c:pt>
                <c:pt idx="132">
                  <c:v>-0.078492139656811</c:v>
                </c:pt>
                <c:pt idx="133">
                  <c:v>-0.0476823572173519</c:v>
                </c:pt>
                <c:pt idx="134">
                  <c:v>-0.0227913391941888</c:v>
                </c:pt>
                <c:pt idx="135">
                  <c:v>-0.0743607497707657</c:v>
                </c:pt>
                <c:pt idx="136">
                  <c:v>-0.0500669302990321</c:v>
                </c:pt>
                <c:pt idx="137">
                  <c:v>-0.190118690606555</c:v>
                </c:pt>
                <c:pt idx="138">
                  <c:v>-0.0905583871046049</c:v>
                </c:pt>
                <c:pt idx="139">
                  <c:v>-0.0271061757162351</c:v>
                </c:pt>
                <c:pt idx="140">
                  <c:v>-0.111511201048964</c:v>
                </c:pt>
                <c:pt idx="141">
                  <c:v>-0.0554665477892447</c:v>
                </c:pt>
                <c:pt idx="142">
                  <c:v>-0.0521972289369239</c:v>
                </c:pt>
                <c:pt idx="143">
                  <c:v>-0.0531626980187231</c:v>
                </c:pt>
                <c:pt idx="144">
                  <c:v>-0.0498045197157596</c:v>
                </c:pt>
                <c:pt idx="145">
                  <c:v>-0.0414184756239972</c:v>
                </c:pt>
                <c:pt idx="146">
                  <c:v>-0.0932865886643771</c:v>
                </c:pt>
                <c:pt idx="147">
                  <c:v>-1.60943192207413E-7</c:v>
                </c:pt>
                <c:pt idx="148">
                  <c:v>0.0</c:v>
                </c:pt>
                <c:pt idx="149">
                  <c:v>-0.0410237353736746</c:v>
                </c:pt>
                <c:pt idx="150">
                  <c:v>-0.059383106189325</c:v>
                </c:pt>
                <c:pt idx="151">
                  <c:v>-0.0805704097614119</c:v>
                </c:pt>
                <c:pt idx="152">
                  <c:v>-0.117128991283229</c:v>
                </c:pt>
                <c:pt idx="153">
                  <c:v>0.0</c:v>
                </c:pt>
                <c:pt idx="154">
                  <c:v>-0.0349332740963065</c:v>
                </c:pt>
                <c:pt idx="155">
                  <c:v>-0.0403455718881034</c:v>
                </c:pt>
                <c:pt idx="156">
                  <c:v>-0.143560117243798</c:v>
                </c:pt>
                <c:pt idx="157">
                  <c:v>0.0</c:v>
                </c:pt>
                <c:pt idx="158">
                  <c:v>-0.0697399570194266</c:v>
                </c:pt>
                <c:pt idx="159">
                  <c:v>-0.0949508055362751</c:v>
                </c:pt>
                <c:pt idx="160">
                  <c:v>-0.0754283854388846</c:v>
                </c:pt>
                <c:pt idx="161">
                  <c:v>-0.0370031562930976</c:v>
                </c:pt>
                <c:pt idx="162">
                  <c:v>-0.0698643009577154</c:v>
                </c:pt>
                <c:pt idx="163">
                  <c:v>-0.0565495630233267</c:v>
                </c:pt>
                <c:pt idx="164">
                  <c:v>-0.0629760738371238</c:v>
                </c:pt>
                <c:pt idx="165">
                  <c:v>-0.0124856794756134</c:v>
                </c:pt>
                <c:pt idx="166">
                  <c:v>-0.0745851716187851</c:v>
                </c:pt>
                <c:pt idx="167">
                  <c:v>-0.0888137266475437</c:v>
                </c:pt>
                <c:pt idx="168">
                  <c:v>-0.0735915802812852</c:v>
                </c:pt>
                <c:pt idx="169">
                  <c:v>-0.0680043536287264</c:v>
                </c:pt>
                <c:pt idx="170">
                  <c:v>-0.0754706653431264</c:v>
                </c:pt>
                <c:pt idx="171">
                  <c:v>-0.0782679924763544</c:v>
                </c:pt>
                <c:pt idx="172">
                  <c:v>0.0</c:v>
                </c:pt>
                <c:pt idx="173">
                  <c:v>-0.0591488477020202</c:v>
                </c:pt>
                <c:pt idx="174">
                  <c:v>-0.0189007109002734</c:v>
                </c:pt>
                <c:pt idx="175">
                  <c:v>-0.0768554744674559</c:v>
                </c:pt>
                <c:pt idx="176">
                  <c:v>-0.0633586882845952</c:v>
                </c:pt>
                <c:pt idx="177">
                  <c:v>-0.0394759506400141</c:v>
                </c:pt>
                <c:pt idx="178">
                  <c:v>-0.14358390329225</c:v>
                </c:pt>
                <c:pt idx="179">
                  <c:v>-0.0534082104705443</c:v>
                </c:pt>
                <c:pt idx="180">
                  <c:v>-0.109483293263732</c:v>
                </c:pt>
                <c:pt idx="181">
                  <c:v>-0.0312687063497117</c:v>
                </c:pt>
                <c:pt idx="182">
                  <c:v>-0.089180300154017</c:v>
                </c:pt>
                <c:pt idx="183">
                  <c:v>0.0</c:v>
                </c:pt>
                <c:pt idx="184">
                  <c:v>-0.10457080533801</c:v>
                </c:pt>
                <c:pt idx="185">
                  <c:v>-0.0994436289900939</c:v>
                </c:pt>
                <c:pt idx="186">
                  <c:v>-0.0534466489482762</c:v>
                </c:pt>
                <c:pt idx="187">
                  <c:v>-2.93685570047081E-7</c:v>
                </c:pt>
                <c:pt idx="188">
                  <c:v>-0.0382507862858975</c:v>
                </c:pt>
                <c:pt idx="189">
                  <c:v>-0.0449923903118385</c:v>
                </c:pt>
                <c:pt idx="190">
                  <c:v>-0.0343350506183786</c:v>
                </c:pt>
                <c:pt idx="191">
                  <c:v>-0.0405458220189985</c:v>
                </c:pt>
                <c:pt idx="192">
                  <c:v>-0.0714849459819516</c:v>
                </c:pt>
                <c:pt idx="193">
                  <c:v>-0.0692579228205844</c:v>
                </c:pt>
                <c:pt idx="194">
                  <c:v>-0.0610473221082658</c:v>
                </c:pt>
                <c:pt idx="195">
                  <c:v>-0.0786133242347949</c:v>
                </c:pt>
                <c:pt idx="196">
                  <c:v>-0.0591132182354561</c:v>
                </c:pt>
                <c:pt idx="197">
                  <c:v>-0.0726118814211852</c:v>
                </c:pt>
                <c:pt idx="198">
                  <c:v>-0.0176786862328627</c:v>
                </c:pt>
                <c:pt idx="199">
                  <c:v>0.0</c:v>
                </c:pt>
                <c:pt idx="200">
                  <c:v>0.0</c:v>
                </c:pt>
                <c:pt idx="201">
                  <c:v>-0.106949850206124</c:v>
                </c:pt>
                <c:pt idx="202">
                  <c:v>-0.0764773824653409</c:v>
                </c:pt>
                <c:pt idx="203">
                  <c:v>0.0</c:v>
                </c:pt>
                <c:pt idx="204">
                  <c:v>-0.0771836990077662</c:v>
                </c:pt>
                <c:pt idx="205">
                  <c:v>-0.081113629447591</c:v>
                </c:pt>
                <c:pt idx="206">
                  <c:v>-0.0544555074532542</c:v>
                </c:pt>
                <c:pt idx="207">
                  <c:v>0.0</c:v>
                </c:pt>
                <c:pt idx="208">
                  <c:v>-0.0413517283877481</c:v>
                </c:pt>
                <c:pt idx="209">
                  <c:v>-0.081911229766071</c:v>
                </c:pt>
                <c:pt idx="210">
                  <c:v>-0.0423127582122094</c:v>
                </c:pt>
                <c:pt idx="211">
                  <c:v>-0.0793968588275552</c:v>
                </c:pt>
                <c:pt idx="212">
                  <c:v>0.0</c:v>
                </c:pt>
                <c:pt idx="213">
                  <c:v>-0.0332912258996054</c:v>
                </c:pt>
                <c:pt idx="214">
                  <c:v>-0.0583312720404705</c:v>
                </c:pt>
                <c:pt idx="215">
                  <c:v>-0.0481489888533849</c:v>
                </c:pt>
                <c:pt idx="216">
                  <c:v>-0.0497323556796845</c:v>
                </c:pt>
                <c:pt idx="217">
                  <c:v>-0.118804524200503</c:v>
                </c:pt>
                <c:pt idx="218">
                  <c:v>0.0</c:v>
                </c:pt>
                <c:pt idx="219">
                  <c:v>-0.0689719236224945</c:v>
                </c:pt>
                <c:pt idx="220">
                  <c:v>0.0</c:v>
                </c:pt>
                <c:pt idx="221">
                  <c:v>-0.0772791677420741</c:v>
                </c:pt>
                <c:pt idx="222">
                  <c:v>-0.0487104992595471</c:v>
                </c:pt>
                <c:pt idx="223">
                  <c:v>-0.0853812329142256</c:v>
                </c:pt>
                <c:pt idx="224">
                  <c:v>-0.0900033266420452</c:v>
                </c:pt>
                <c:pt idx="225">
                  <c:v>-0.0564953966601722</c:v>
                </c:pt>
                <c:pt idx="226">
                  <c:v>-0.0554295344299535</c:v>
                </c:pt>
                <c:pt idx="227">
                  <c:v>-0.0438678875151255</c:v>
                </c:pt>
                <c:pt idx="228">
                  <c:v>-0.0563057316685461</c:v>
                </c:pt>
                <c:pt idx="229">
                  <c:v>-0.0170337686004987</c:v>
                </c:pt>
                <c:pt idx="230">
                  <c:v>0.0</c:v>
                </c:pt>
                <c:pt idx="231">
                  <c:v>-0.0266267422239551</c:v>
                </c:pt>
                <c:pt idx="232">
                  <c:v>0.0</c:v>
                </c:pt>
                <c:pt idx="233">
                  <c:v>0.0</c:v>
                </c:pt>
                <c:pt idx="234">
                  <c:v>0.0</c:v>
                </c:pt>
                <c:pt idx="235">
                  <c:v>0.0</c:v>
                </c:pt>
                <c:pt idx="236">
                  <c:v>-0.0556985316369628</c:v>
                </c:pt>
                <c:pt idx="237">
                  <c:v>-0.0685576862920658</c:v>
                </c:pt>
                <c:pt idx="238">
                  <c:v>-0.0472538065058763</c:v>
                </c:pt>
                <c:pt idx="239">
                  <c:v>-0.0754149890823738</c:v>
                </c:pt>
                <c:pt idx="240">
                  <c:v>-0.0816766774901028</c:v>
                </c:pt>
                <c:pt idx="241">
                  <c:v>-0.106635917342982</c:v>
                </c:pt>
                <c:pt idx="242">
                  <c:v>-0.0995417423225999</c:v>
                </c:pt>
                <c:pt idx="243">
                  <c:v>-0.0851662341921021</c:v>
                </c:pt>
                <c:pt idx="244">
                  <c:v>-0.0743351547579932</c:v>
                </c:pt>
                <c:pt idx="245">
                  <c:v>-0.0300355075965601</c:v>
                </c:pt>
                <c:pt idx="246">
                  <c:v>-0.0519699644771679</c:v>
                </c:pt>
                <c:pt idx="247">
                  <c:v>-0.0226435520435417</c:v>
                </c:pt>
                <c:pt idx="248">
                  <c:v>-0.0248252594030187</c:v>
                </c:pt>
                <c:pt idx="249">
                  <c:v>-0.0292741133677389</c:v>
                </c:pt>
                <c:pt idx="250">
                  <c:v>-0.132945274018934</c:v>
                </c:pt>
                <c:pt idx="251">
                  <c:v>-0.0358137432078576</c:v>
                </c:pt>
                <c:pt idx="252">
                  <c:v>-0.0417226953644359</c:v>
                </c:pt>
                <c:pt idx="253">
                  <c:v>-0.0384855787823826</c:v>
                </c:pt>
                <c:pt idx="254">
                  <c:v>0.0</c:v>
                </c:pt>
                <c:pt idx="255">
                  <c:v>-0.0869139686996999</c:v>
                </c:pt>
                <c:pt idx="256">
                  <c:v>-0.0838022764149185</c:v>
                </c:pt>
                <c:pt idx="257">
                  <c:v>-0.0515381608727431</c:v>
                </c:pt>
                <c:pt idx="258">
                  <c:v>-0.0318854226734579</c:v>
                </c:pt>
                <c:pt idx="259">
                  <c:v>0.0</c:v>
                </c:pt>
                <c:pt idx="260">
                  <c:v>-0.0608770275823795</c:v>
                </c:pt>
                <c:pt idx="261">
                  <c:v>-0.0707609977471519</c:v>
                </c:pt>
                <c:pt idx="262">
                  <c:v>-0.0922878246425668</c:v>
                </c:pt>
                <c:pt idx="263">
                  <c:v>-0.0729562700389268</c:v>
                </c:pt>
                <c:pt idx="264">
                  <c:v>0.0632859239291398</c:v>
                </c:pt>
                <c:pt idx="265">
                  <c:v>-0.125627914190195</c:v>
                </c:pt>
                <c:pt idx="266">
                  <c:v>-0.0756549625198346</c:v>
                </c:pt>
                <c:pt idx="267">
                  <c:v>-0.0566471929941419</c:v>
                </c:pt>
                <c:pt idx="268">
                  <c:v>-0.022625025023268</c:v>
                </c:pt>
                <c:pt idx="269">
                  <c:v>-0.0571937165696427</c:v>
                </c:pt>
                <c:pt idx="270">
                  <c:v>-0.0725109153790945</c:v>
                </c:pt>
                <c:pt idx="271">
                  <c:v>-0.0686100942587563</c:v>
                </c:pt>
                <c:pt idx="272">
                  <c:v>-0.0625934529196874</c:v>
                </c:pt>
                <c:pt idx="273">
                  <c:v>-0.0434283015564236</c:v>
                </c:pt>
                <c:pt idx="274">
                  <c:v>-0.0349913603179535</c:v>
                </c:pt>
                <c:pt idx="275">
                  <c:v>-0.0723902869558877</c:v>
                </c:pt>
                <c:pt idx="276">
                  <c:v>-0.0482340191879531</c:v>
                </c:pt>
                <c:pt idx="277">
                  <c:v>-0.0291066700226858</c:v>
                </c:pt>
                <c:pt idx="278">
                  <c:v>-0.0524355356105689</c:v>
                </c:pt>
                <c:pt idx="279">
                  <c:v>-0.0558142590542103</c:v>
                </c:pt>
                <c:pt idx="280">
                  <c:v>-0.0808235808845098</c:v>
                </c:pt>
                <c:pt idx="281">
                  <c:v>-0.126597634824229</c:v>
                </c:pt>
                <c:pt idx="282">
                  <c:v>-0.0455853446808362</c:v>
                </c:pt>
                <c:pt idx="283">
                  <c:v>-0.125190857515879</c:v>
                </c:pt>
                <c:pt idx="284">
                  <c:v>-0.0542185582863779</c:v>
                </c:pt>
                <c:pt idx="285">
                  <c:v>-0.083454371026075</c:v>
                </c:pt>
                <c:pt idx="286">
                  <c:v>-0.0323771994510477</c:v>
                </c:pt>
                <c:pt idx="287">
                  <c:v>0.0</c:v>
                </c:pt>
                <c:pt idx="288">
                  <c:v>-0.0312836396333456</c:v>
                </c:pt>
                <c:pt idx="289">
                  <c:v>-0.055420205155538</c:v>
                </c:pt>
                <c:pt idx="290">
                  <c:v>-0.0734216630766061</c:v>
                </c:pt>
                <c:pt idx="291">
                  <c:v>-0.0623764250116083</c:v>
                </c:pt>
                <c:pt idx="292">
                  <c:v>0.0</c:v>
                </c:pt>
                <c:pt idx="293">
                  <c:v>-0.021305316043599</c:v>
                </c:pt>
                <c:pt idx="294">
                  <c:v>-0.102766271478516</c:v>
                </c:pt>
                <c:pt idx="295">
                  <c:v>-0.0426787972684228</c:v>
                </c:pt>
                <c:pt idx="296">
                  <c:v>-0.0599143454822392</c:v>
                </c:pt>
                <c:pt idx="297">
                  <c:v>-0.0565222397333372</c:v>
                </c:pt>
                <c:pt idx="298">
                  <c:v>-0.0440697443295833</c:v>
                </c:pt>
                <c:pt idx="299">
                  <c:v>-0.0510006422959556</c:v>
                </c:pt>
                <c:pt idx="300">
                  <c:v>-0.0812321197978343</c:v>
                </c:pt>
                <c:pt idx="301">
                  <c:v>-0.0216139324028429</c:v>
                </c:pt>
                <c:pt idx="302">
                  <c:v>0.0</c:v>
                </c:pt>
                <c:pt idx="303">
                  <c:v>-0.039409968665015</c:v>
                </c:pt>
                <c:pt idx="304">
                  <c:v>-0.258795018962983</c:v>
                </c:pt>
                <c:pt idx="305">
                  <c:v>-0.0634691848902313</c:v>
                </c:pt>
                <c:pt idx="306">
                  <c:v>-0.0427219291547851</c:v>
                </c:pt>
                <c:pt idx="307">
                  <c:v>-0.0605314455119477</c:v>
                </c:pt>
                <c:pt idx="308">
                  <c:v>-0.0747914460697987</c:v>
                </c:pt>
                <c:pt idx="309">
                  <c:v>-0.0698307178327768</c:v>
                </c:pt>
                <c:pt idx="310">
                  <c:v>-0.0274366593351094</c:v>
                </c:pt>
                <c:pt idx="311">
                  <c:v>0.0</c:v>
                </c:pt>
                <c:pt idx="312">
                  <c:v>0.0</c:v>
                </c:pt>
                <c:pt idx="313">
                  <c:v>-0.0151279790508398</c:v>
                </c:pt>
                <c:pt idx="314">
                  <c:v>0.0</c:v>
                </c:pt>
                <c:pt idx="315">
                  <c:v>0.0</c:v>
                </c:pt>
                <c:pt idx="316">
                  <c:v>-0.0376055698116108</c:v>
                </c:pt>
                <c:pt idx="317">
                  <c:v>0.0</c:v>
                </c:pt>
                <c:pt idx="318">
                  <c:v>-0.077994128819298</c:v>
                </c:pt>
                <c:pt idx="319">
                  <c:v>-0.0450229418252928</c:v>
                </c:pt>
                <c:pt idx="320">
                  <c:v>-0.0231535187562922</c:v>
                </c:pt>
                <c:pt idx="321">
                  <c:v>0.0</c:v>
                </c:pt>
                <c:pt idx="322">
                  <c:v>0.0</c:v>
                </c:pt>
                <c:pt idx="323">
                  <c:v>0.0</c:v>
                </c:pt>
                <c:pt idx="324">
                  <c:v>-0.0894715410422657</c:v>
                </c:pt>
                <c:pt idx="325">
                  <c:v>-0.067970411483496</c:v>
                </c:pt>
                <c:pt idx="326">
                  <c:v>-0.0639613949597373</c:v>
                </c:pt>
                <c:pt idx="327">
                  <c:v>-3.86368915625268E-7</c:v>
                </c:pt>
                <c:pt idx="328">
                  <c:v>0.0</c:v>
                </c:pt>
                <c:pt idx="329">
                  <c:v>0.0</c:v>
                </c:pt>
                <c:pt idx="330">
                  <c:v>-0.0287584993345949</c:v>
                </c:pt>
                <c:pt idx="331">
                  <c:v>-0.0569868744000654</c:v>
                </c:pt>
                <c:pt idx="332">
                  <c:v>-0.102558861180912</c:v>
                </c:pt>
                <c:pt idx="333">
                  <c:v>-0.0479565152184539</c:v>
                </c:pt>
                <c:pt idx="334">
                  <c:v>-0.0806443223742217</c:v>
                </c:pt>
                <c:pt idx="335">
                  <c:v>-0.135868577375155</c:v>
                </c:pt>
                <c:pt idx="336">
                  <c:v>0.0</c:v>
                </c:pt>
                <c:pt idx="337">
                  <c:v>-0.0518042719074164</c:v>
                </c:pt>
                <c:pt idx="338">
                  <c:v>-0.0570484469906396</c:v>
                </c:pt>
                <c:pt idx="339">
                  <c:v>-0.0568556403280581</c:v>
                </c:pt>
                <c:pt idx="340">
                  <c:v>-0.0535013076222747</c:v>
                </c:pt>
                <c:pt idx="341">
                  <c:v>-0.0691887487321457</c:v>
                </c:pt>
                <c:pt idx="342">
                  <c:v>-0.100272043968925</c:v>
                </c:pt>
                <c:pt idx="343">
                  <c:v>-0.211316134234148</c:v>
                </c:pt>
                <c:pt idx="344">
                  <c:v>-0.0183687659696385</c:v>
                </c:pt>
                <c:pt idx="345">
                  <c:v>0.0</c:v>
                </c:pt>
                <c:pt idx="346">
                  <c:v>-0.0676002308487967</c:v>
                </c:pt>
                <c:pt idx="347">
                  <c:v>-0.047847229960264</c:v>
                </c:pt>
                <c:pt idx="348">
                  <c:v>-0.0652516498084753</c:v>
                </c:pt>
                <c:pt idx="349">
                  <c:v>-0.0998715972333689</c:v>
                </c:pt>
                <c:pt idx="350">
                  <c:v>-0.0746154183675284</c:v>
                </c:pt>
                <c:pt idx="351">
                  <c:v>-0.0437567928507267</c:v>
                </c:pt>
                <c:pt idx="352">
                  <c:v>-0.129494127402203</c:v>
                </c:pt>
                <c:pt idx="353">
                  <c:v>-0.0452808868660398</c:v>
                </c:pt>
                <c:pt idx="354">
                  <c:v>-0.0638872064661384</c:v>
                </c:pt>
                <c:pt idx="355">
                  <c:v>-0.0978256078159147</c:v>
                </c:pt>
                <c:pt idx="356">
                  <c:v>-0.0663175650143859</c:v>
                </c:pt>
                <c:pt idx="357">
                  <c:v>-0.0299355857668178</c:v>
                </c:pt>
                <c:pt idx="358">
                  <c:v>-0.0304584472034723</c:v>
                </c:pt>
                <c:pt idx="359">
                  <c:v>-0.0429196847607237</c:v>
                </c:pt>
                <c:pt idx="360">
                  <c:v>0.0357401523443934</c:v>
                </c:pt>
                <c:pt idx="361">
                  <c:v>-0.0408412157524891</c:v>
                </c:pt>
                <c:pt idx="362">
                  <c:v>-0.0539439455412582</c:v>
                </c:pt>
                <c:pt idx="363">
                  <c:v>-0.127305694274663</c:v>
                </c:pt>
                <c:pt idx="364">
                  <c:v>-0.0952391292929908</c:v>
                </c:pt>
                <c:pt idx="365">
                  <c:v>-0.0213170709087256</c:v>
                </c:pt>
                <c:pt idx="366">
                  <c:v>-0.0338386929352769</c:v>
                </c:pt>
                <c:pt idx="367">
                  <c:v>-0.0914266228071464</c:v>
                </c:pt>
                <c:pt idx="368">
                  <c:v>-0.0469491412707157</c:v>
                </c:pt>
                <c:pt idx="369">
                  <c:v>-0.0889079003905904</c:v>
                </c:pt>
                <c:pt idx="370">
                  <c:v>-0.0711291693522178</c:v>
                </c:pt>
                <c:pt idx="371">
                  <c:v>-0.0343980416144834</c:v>
                </c:pt>
                <c:pt idx="372">
                  <c:v>-0.129619934430825</c:v>
                </c:pt>
                <c:pt idx="373">
                  <c:v>-0.0759928302565159</c:v>
                </c:pt>
                <c:pt idx="374">
                  <c:v>-0.0522879116453529</c:v>
                </c:pt>
                <c:pt idx="375">
                  <c:v>-0.0608287341106635</c:v>
                </c:pt>
                <c:pt idx="376">
                  <c:v>-0.0630681814185848</c:v>
                </c:pt>
                <c:pt idx="377">
                  <c:v>-0.0930885836042073</c:v>
                </c:pt>
                <c:pt idx="378">
                  <c:v>-0.063062340114373</c:v>
                </c:pt>
                <c:pt idx="379">
                  <c:v>-0.0607179463256857</c:v>
                </c:pt>
                <c:pt idx="380">
                  <c:v>-0.0192662226184772</c:v>
                </c:pt>
                <c:pt idx="381">
                  <c:v>-0.0917320312113148</c:v>
                </c:pt>
                <c:pt idx="382">
                  <c:v>-0.0645191369693941</c:v>
                </c:pt>
                <c:pt idx="383">
                  <c:v>-0.0577329965917975</c:v>
                </c:pt>
                <c:pt idx="384">
                  <c:v>-0.113634453121861</c:v>
                </c:pt>
                <c:pt idx="385">
                  <c:v>-0.0237015403257098</c:v>
                </c:pt>
                <c:pt idx="386">
                  <c:v>-0.0740936332164878</c:v>
                </c:pt>
                <c:pt idx="387">
                  <c:v>-0.0723930068232405</c:v>
                </c:pt>
                <c:pt idx="388">
                  <c:v>-0.0424753081346117</c:v>
                </c:pt>
                <c:pt idx="389">
                  <c:v>-0.0635138317453266</c:v>
                </c:pt>
                <c:pt idx="390">
                  <c:v>-0.0808028912280765</c:v>
                </c:pt>
                <c:pt idx="391">
                  <c:v>-0.0827043106123626</c:v>
                </c:pt>
                <c:pt idx="392">
                  <c:v>-0.0552281518824756</c:v>
                </c:pt>
                <c:pt idx="393">
                  <c:v>-0.103693017189928</c:v>
                </c:pt>
                <c:pt idx="394">
                  <c:v>-0.0368041138420193</c:v>
                </c:pt>
                <c:pt idx="395">
                  <c:v>-0.169877549139962</c:v>
                </c:pt>
                <c:pt idx="396">
                  <c:v>-0.0837163431026916</c:v>
                </c:pt>
                <c:pt idx="397">
                  <c:v>-0.118996230355641</c:v>
                </c:pt>
                <c:pt idx="398">
                  <c:v>-0.0860586648814508</c:v>
                </c:pt>
                <c:pt idx="399">
                  <c:v>-0.0452698947735904</c:v>
                </c:pt>
                <c:pt idx="400">
                  <c:v>-0.0468633475323576</c:v>
                </c:pt>
                <c:pt idx="401">
                  <c:v>-0.0740454975191027</c:v>
                </c:pt>
                <c:pt idx="402">
                  <c:v>-0.0464945973630444</c:v>
                </c:pt>
                <c:pt idx="403">
                  <c:v>-0.0838897186290208</c:v>
                </c:pt>
                <c:pt idx="404">
                  <c:v>-0.0497257506374162</c:v>
                </c:pt>
                <c:pt idx="405">
                  <c:v>-0.0565710024094678</c:v>
                </c:pt>
                <c:pt idx="406">
                  <c:v>-0.0996014402456071</c:v>
                </c:pt>
                <c:pt idx="407">
                  <c:v>-0.052773081067367</c:v>
                </c:pt>
                <c:pt idx="408">
                  <c:v>-0.0580291193094138</c:v>
                </c:pt>
                <c:pt idx="409">
                  <c:v>0.0</c:v>
                </c:pt>
                <c:pt idx="410">
                  <c:v>-0.0564606627790951</c:v>
                </c:pt>
                <c:pt idx="411">
                  <c:v>-0.0596762541426078</c:v>
                </c:pt>
                <c:pt idx="412">
                  <c:v>-0.0348774666841037</c:v>
                </c:pt>
                <c:pt idx="413">
                  <c:v>-0.110716016531898</c:v>
                </c:pt>
                <c:pt idx="414">
                  <c:v>0.0</c:v>
                </c:pt>
                <c:pt idx="415">
                  <c:v>-0.0457483138272928</c:v>
                </c:pt>
                <c:pt idx="416">
                  <c:v>-0.0533825485842484</c:v>
                </c:pt>
                <c:pt idx="417">
                  <c:v>-0.00852155663074883</c:v>
                </c:pt>
                <c:pt idx="418">
                  <c:v>0.00148267585232864</c:v>
                </c:pt>
                <c:pt idx="419">
                  <c:v>-0.0526898494338938</c:v>
                </c:pt>
                <c:pt idx="420">
                  <c:v>-0.0585346929918905</c:v>
                </c:pt>
                <c:pt idx="421">
                  <c:v>-0.035326613937476</c:v>
                </c:pt>
                <c:pt idx="422">
                  <c:v>-0.105938006762212</c:v>
                </c:pt>
                <c:pt idx="423">
                  <c:v>-0.0755812048944365</c:v>
                </c:pt>
                <c:pt idx="424">
                  <c:v>-0.0351147428447666</c:v>
                </c:pt>
                <c:pt idx="425">
                  <c:v>-0.0899812381337688</c:v>
                </c:pt>
                <c:pt idx="426">
                  <c:v>-0.0619730663509957</c:v>
                </c:pt>
                <c:pt idx="427">
                  <c:v>-0.0630118144095328</c:v>
                </c:pt>
                <c:pt idx="428">
                  <c:v>-0.0492219893572846</c:v>
                </c:pt>
                <c:pt idx="429">
                  <c:v>-0.139084130815694</c:v>
                </c:pt>
                <c:pt idx="430">
                  <c:v>-0.0862374406551235</c:v>
                </c:pt>
                <c:pt idx="431">
                  <c:v>-0.0389501957283135</c:v>
                </c:pt>
                <c:pt idx="432">
                  <c:v>-0.0489887981495444</c:v>
                </c:pt>
                <c:pt idx="433">
                  <c:v>-0.0471075761346578</c:v>
                </c:pt>
                <c:pt idx="434">
                  <c:v>0.0</c:v>
                </c:pt>
                <c:pt idx="435">
                  <c:v>-0.0344982470350488</c:v>
                </c:pt>
                <c:pt idx="436">
                  <c:v>-0.0981425052450831</c:v>
                </c:pt>
                <c:pt idx="437">
                  <c:v>-0.0230324124156228</c:v>
                </c:pt>
                <c:pt idx="438">
                  <c:v>-0.0479523783764807</c:v>
                </c:pt>
                <c:pt idx="439">
                  <c:v>-0.0447320228753723</c:v>
                </c:pt>
                <c:pt idx="440">
                  <c:v>-0.0921071995337219</c:v>
                </c:pt>
                <c:pt idx="441">
                  <c:v>-0.0722280737894264</c:v>
                </c:pt>
                <c:pt idx="442">
                  <c:v>-0.0699005488802683</c:v>
                </c:pt>
                <c:pt idx="443">
                  <c:v>-0.0257899673174738</c:v>
                </c:pt>
                <c:pt idx="444">
                  <c:v>-0.0857434348939177</c:v>
                </c:pt>
                <c:pt idx="445">
                  <c:v>-0.0380486736982498</c:v>
                </c:pt>
                <c:pt idx="446">
                  <c:v>-0.100577621057057</c:v>
                </c:pt>
                <c:pt idx="447">
                  <c:v>-0.0618947817310827</c:v>
                </c:pt>
                <c:pt idx="448">
                  <c:v>-0.103529438329447</c:v>
                </c:pt>
                <c:pt idx="449">
                  <c:v>-0.0533804992412601</c:v>
                </c:pt>
                <c:pt idx="450">
                  <c:v>-0.0666666476222563</c:v>
                </c:pt>
                <c:pt idx="451">
                  <c:v>-0.0644578600111197</c:v>
                </c:pt>
                <c:pt idx="452">
                  <c:v>-0.0733990131380352</c:v>
                </c:pt>
                <c:pt idx="453">
                  <c:v>-0.0332435609879176</c:v>
                </c:pt>
                <c:pt idx="454">
                  <c:v>-0.0632746999891399</c:v>
                </c:pt>
                <c:pt idx="455">
                  <c:v>-0.0763210333776584</c:v>
                </c:pt>
                <c:pt idx="456">
                  <c:v>-0.0726761623932026</c:v>
                </c:pt>
                <c:pt idx="457">
                  <c:v>0.0</c:v>
                </c:pt>
                <c:pt idx="458">
                  <c:v>-0.0189737933679958</c:v>
                </c:pt>
                <c:pt idx="459">
                  <c:v>-0.0773008652925656</c:v>
                </c:pt>
                <c:pt idx="460">
                  <c:v>-0.0582475383467478</c:v>
                </c:pt>
                <c:pt idx="461">
                  <c:v>-0.0609488507078686</c:v>
                </c:pt>
                <c:pt idx="462">
                  <c:v>-0.081711905212076</c:v>
                </c:pt>
                <c:pt idx="463">
                  <c:v>-0.0906222948486663</c:v>
                </c:pt>
                <c:pt idx="464">
                  <c:v>-0.111679670804195</c:v>
                </c:pt>
                <c:pt idx="465">
                  <c:v>-0.0618946671792775</c:v>
                </c:pt>
                <c:pt idx="466">
                  <c:v>-0.031901850337645</c:v>
                </c:pt>
                <c:pt idx="467">
                  <c:v>-0.0850800700252987</c:v>
                </c:pt>
                <c:pt idx="468">
                  <c:v>-0.03204202273426</c:v>
                </c:pt>
                <c:pt idx="469">
                  <c:v>-0.070783002747429</c:v>
                </c:pt>
                <c:pt idx="470">
                  <c:v>0.0</c:v>
                </c:pt>
                <c:pt idx="471">
                  <c:v>-0.0514621973343725</c:v>
                </c:pt>
                <c:pt idx="472">
                  <c:v>-0.0526066323496822</c:v>
                </c:pt>
                <c:pt idx="473">
                  <c:v>-0.14883628495234</c:v>
                </c:pt>
                <c:pt idx="474">
                  <c:v>-0.16175145019899</c:v>
                </c:pt>
                <c:pt idx="475">
                  <c:v>-0.057345707281761</c:v>
                </c:pt>
                <c:pt idx="476">
                  <c:v>-0.0403541196277614</c:v>
                </c:pt>
                <c:pt idx="477">
                  <c:v>-0.0965663618981984</c:v>
                </c:pt>
                <c:pt idx="478">
                  <c:v>-0.0285984905436143</c:v>
                </c:pt>
                <c:pt idx="479">
                  <c:v>-0.0694936898390754</c:v>
                </c:pt>
                <c:pt idx="480">
                  <c:v>0.0</c:v>
                </c:pt>
                <c:pt idx="481">
                  <c:v>-0.0751220193087801</c:v>
                </c:pt>
                <c:pt idx="482">
                  <c:v>0.0</c:v>
                </c:pt>
                <c:pt idx="483">
                  <c:v>-0.0586673141816674</c:v>
                </c:pt>
                <c:pt idx="484">
                  <c:v>-0.0984678696187889</c:v>
                </c:pt>
                <c:pt idx="485">
                  <c:v>-0.0811006510322493</c:v>
                </c:pt>
                <c:pt idx="486">
                  <c:v>-0.129945656108651</c:v>
                </c:pt>
                <c:pt idx="487">
                  <c:v>-0.0508554881883236</c:v>
                </c:pt>
                <c:pt idx="488">
                  <c:v>-0.0612085178054859</c:v>
                </c:pt>
                <c:pt idx="489">
                  <c:v>-0.0726855660997867</c:v>
                </c:pt>
                <c:pt idx="490">
                  <c:v>0.0</c:v>
                </c:pt>
                <c:pt idx="491">
                  <c:v>-0.0812833684033476</c:v>
                </c:pt>
                <c:pt idx="492">
                  <c:v>0.00891026419932267</c:v>
                </c:pt>
                <c:pt idx="493">
                  <c:v>-0.0699670780400642</c:v>
                </c:pt>
                <c:pt idx="494">
                  <c:v>-0.095309253502586</c:v>
                </c:pt>
                <c:pt idx="495">
                  <c:v>-0.0459702298982839</c:v>
                </c:pt>
                <c:pt idx="496">
                  <c:v>-0.0261163554138906</c:v>
                </c:pt>
                <c:pt idx="497">
                  <c:v>-0.0955582700824597</c:v>
                </c:pt>
                <c:pt idx="498">
                  <c:v>-0.0691089598791457</c:v>
                </c:pt>
                <c:pt idx="499">
                  <c:v>-0.0463805416844676</c:v>
                </c:pt>
                <c:pt idx="500">
                  <c:v>-0.0549547267775613</c:v>
                </c:pt>
                <c:pt idx="501">
                  <c:v>-0.0643957136949901</c:v>
                </c:pt>
                <c:pt idx="502">
                  <c:v>-0.0779919495974874</c:v>
                </c:pt>
                <c:pt idx="503">
                  <c:v>-0.0558017589527282</c:v>
                </c:pt>
                <c:pt idx="504">
                  <c:v>-0.0355331516407344</c:v>
                </c:pt>
                <c:pt idx="505">
                  <c:v>-0.0886526301661988</c:v>
                </c:pt>
                <c:pt idx="506">
                  <c:v>-0.0370111568274463</c:v>
                </c:pt>
                <c:pt idx="507">
                  <c:v>-0.0919761217346557</c:v>
                </c:pt>
                <c:pt idx="508">
                  <c:v>-0.108384989239946</c:v>
                </c:pt>
                <c:pt idx="509">
                  <c:v>-0.105537111402229</c:v>
                </c:pt>
                <c:pt idx="510">
                  <c:v>-0.0641270526700436</c:v>
                </c:pt>
                <c:pt idx="511">
                  <c:v>-0.0764772461647303</c:v>
                </c:pt>
                <c:pt idx="512">
                  <c:v>-0.0874672392399128</c:v>
                </c:pt>
                <c:pt idx="513">
                  <c:v>-0.113900664593339</c:v>
                </c:pt>
                <c:pt idx="514">
                  <c:v>0.0</c:v>
                </c:pt>
                <c:pt idx="515">
                  <c:v>-0.0376284526233367</c:v>
                </c:pt>
                <c:pt idx="516">
                  <c:v>0.0</c:v>
                </c:pt>
                <c:pt idx="517">
                  <c:v>-0.0412055625488041</c:v>
                </c:pt>
                <c:pt idx="518">
                  <c:v>-0.0543971957458911</c:v>
                </c:pt>
                <c:pt idx="519">
                  <c:v>-0.0466632606534182</c:v>
                </c:pt>
                <c:pt idx="520">
                  <c:v>-0.0734773741540569</c:v>
                </c:pt>
                <c:pt idx="521">
                  <c:v>-0.050553341183676</c:v>
                </c:pt>
                <c:pt idx="522">
                  <c:v>-0.0750369207650369</c:v>
                </c:pt>
                <c:pt idx="523">
                  <c:v>-0.0746370704958598</c:v>
                </c:pt>
                <c:pt idx="524">
                  <c:v>-0.0687453409188325</c:v>
                </c:pt>
                <c:pt idx="525">
                  <c:v>-0.0828293787123535</c:v>
                </c:pt>
                <c:pt idx="526">
                  <c:v>-0.0250899911824951</c:v>
                </c:pt>
                <c:pt idx="527">
                  <c:v>-0.0714350787780178</c:v>
                </c:pt>
                <c:pt idx="528">
                  <c:v>-0.0578766823253338</c:v>
                </c:pt>
                <c:pt idx="529">
                  <c:v>-0.0465513752654825</c:v>
                </c:pt>
                <c:pt idx="530">
                  <c:v>-0.0808157937371899</c:v>
                </c:pt>
                <c:pt idx="531">
                  <c:v>-0.0711535229093643</c:v>
                </c:pt>
                <c:pt idx="532">
                  <c:v>-0.0560154271617357</c:v>
                </c:pt>
                <c:pt idx="533">
                  <c:v>-0.229943369482311</c:v>
                </c:pt>
                <c:pt idx="534">
                  <c:v>0.0</c:v>
                </c:pt>
                <c:pt idx="535">
                  <c:v>-0.0771083082220263</c:v>
                </c:pt>
                <c:pt idx="536">
                  <c:v>0.0</c:v>
                </c:pt>
                <c:pt idx="537">
                  <c:v>-0.0811484641658077</c:v>
                </c:pt>
                <c:pt idx="538">
                  <c:v>0.0</c:v>
                </c:pt>
                <c:pt idx="539">
                  <c:v>-0.0743419717838608</c:v>
                </c:pt>
                <c:pt idx="540">
                  <c:v>-0.0884927770976514</c:v>
                </c:pt>
                <c:pt idx="541">
                  <c:v>-0.0669903711178985</c:v>
                </c:pt>
                <c:pt idx="542">
                  <c:v>-0.0578690496302087</c:v>
                </c:pt>
                <c:pt idx="543">
                  <c:v>-0.0539442745834414</c:v>
                </c:pt>
                <c:pt idx="544">
                  <c:v>0.0</c:v>
                </c:pt>
                <c:pt idx="545">
                  <c:v>0.0</c:v>
                </c:pt>
                <c:pt idx="546">
                  <c:v>-0.0599886547688324</c:v>
                </c:pt>
                <c:pt idx="547">
                  <c:v>-0.0297979225268233</c:v>
                </c:pt>
                <c:pt idx="548">
                  <c:v>-0.0864949404604611</c:v>
                </c:pt>
                <c:pt idx="549">
                  <c:v>-0.0520978324241303</c:v>
                </c:pt>
                <c:pt idx="550">
                  <c:v>-0.0358376880953505</c:v>
                </c:pt>
                <c:pt idx="551">
                  <c:v>-0.0775189487203579</c:v>
                </c:pt>
                <c:pt idx="552">
                  <c:v>-0.0681719292599412</c:v>
                </c:pt>
                <c:pt idx="553">
                  <c:v>-0.0408785952484452</c:v>
                </c:pt>
                <c:pt idx="554">
                  <c:v>-0.0760204372155666</c:v>
                </c:pt>
                <c:pt idx="555">
                  <c:v>-0.0369681483374616</c:v>
                </c:pt>
                <c:pt idx="556">
                  <c:v>-0.0451701145279785</c:v>
                </c:pt>
                <c:pt idx="557">
                  <c:v>-0.0687290114840194</c:v>
                </c:pt>
                <c:pt idx="558">
                  <c:v>-0.0721233377443448</c:v>
                </c:pt>
                <c:pt idx="559">
                  <c:v>-0.0634430815019014</c:v>
                </c:pt>
                <c:pt idx="560">
                  <c:v>0.0</c:v>
                </c:pt>
                <c:pt idx="561">
                  <c:v>-0.0761250305367138</c:v>
                </c:pt>
                <c:pt idx="562">
                  <c:v>-0.0600128642602911</c:v>
                </c:pt>
                <c:pt idx="563">
                  <c:v>-0.0394655256210138</c:v>
                </c:pt>
                <c:pt idx="564">
                  <c:v>-0.0894901342594364</c:v>
                </c:pt>
                <c:pt idx="565">
                  <c:v>-0.0309924811548886</c:v>
                </c:pt>
                <c:pt idx="566">
                  <c:v>-0.0741565053836586</c:v>
                </c:pt>
                <c:pt idx="567">
                  <c:v>-0.0661557370714156</c:v>
                </c:pt>
                <c:pt idx="568">
                  <c:v>0.0</c:v>
                </c:pt>
                <c:pt idx="569">
                  <c:v>-0.0559033881308869</c:v>
                </c:pt>
                <c:pt idx="570">
                  <c:v>-0.0353570893234605</c:v>
                </c:pt>
                <c:pt idx="571">
                  <c:v>-0.0920261741749241</c:v>
                </c:pt>
                <c:pt idx="572">
                  <c:v>-0.0628210774983658</c:v>
                </c:pt>
                <c:pt idx="573">
                  <c:v>0.0</c:v>
                </c:pt>
                <c:pt idx="574">
                  <c:v>-0.0635483985614614</c:v>
                </c:pt>
                <c:pt idx="575">
                  <c:v>-0.107890597346269</c:v>
                </c:pt>
                <c:pt idx="576">
                  <c:v>-0.0650214164319627</c:v>
                </c:pt>
                <c:pt idx="577">
                  <c:v>0.0</c:v>
                </c:pt>
                <c:pt idx="578">
                  <c:v>-0.0385901500222381</c:v>
                </c:pt>
                <c:pt idx="579">
                  <c:v>-0.0892373898685992</c:v>
                </c:pt>
                <c:pt idx="580">
                  <c:v>-0.0324918764240335</c:v>
                </c:pt>
                <c:pt idx="581">
                  <c:v>0.0</c:v>
                </c:pt>
                <c:pt idx="582">
                  <c:v>-0.0645583827059146</c:v>
                </c:pt>
                <c:pt idx="583">
                  <c:v>-0.0538498197811566</c:v>
                </c:pt>
                <c:pt idx="584">
                  <c:v>-0.0420878803128917</c:v>
                </c:pt>
                <c:pt idx="585">
                  <c:v>-0.0410409819154776</c:v>
                </c:pt>
                <c:pt idx="586">
                  <c:v>-0.0499374499192933</c:v>
                </c:pt>
                <c:pt idx="587">
                  <c:v>-0.0889812656439269</c:v>
                </c:pt>
                <c:pt idx="588">
                  <c:v>-0.0551513776613941</c:v>
                </c:pt>
                <c:pt idx="589">
                  <c:v>-0.0392217546661608</c:v>
                </c:pt>
                <c:pt idx="590">
                  <c:v>-0.0810280294753532</c:v>
                </c:pt>
                <c:pt idx="591">
                  <c:v>-0.0509960744168594</c:v>
                </c:pt>
                <c:pt idx="592">
                  <c:v>-0.0689899263030098</c:v>
                </c:pt>
                <c:pt idx="593">
                  <c:v>-0.0471506466049079</c:v>
                </c:pt>
                <c:pt idx="594">
                  <c:v>-0.0615869374783116</c:v>
                </c:pt>
                <c:pt idx="595">
                  <c:v>-0.0545449535067797</c:v>
                </c:pt>
                <c:pt idx="596">
                  <c:v>0.0</c:v>
                </c:pt>
                <c:pt idx="597">
                  <c:v>-0.0568945163156548</c:v>
                </c:pt>
                <c:pt idx="598">
                  <c:v>-0.0296125282416075</c:v>
                </c:pt>
                <c:pt idx="599">
                  <c:v>-0.0308701764617972</c:v>
                </c:pt>
                <c:pt idx="600">
                  <c:v>-0.0382058249108939</c:v>
                </c:pt>
                <c:pt idx="601">
                  <c:v>-0.0582995498320389</c:v>
                </c:pt>
                <c:pt idx="602">
                  <c:v>-0.0330229239664442</c:v>
                </c:pt>
                <c:pt idx="603">
                  <c:v>-0.0271412463672201</c:v>
                </c:pt>
                <c:pt idx="604">
                  <c:v>-0.0423802086461689</c:v>
                </c:pt>
                <c:pt idx="605">
                  <c:v>-0.0771419917053486</c:v>
                </c:pt>
                <c:pt idx="606">
                  <c:v>-0.0572339887129188</c:v>
                </c:pt>
                <c:pt idx="607">
                  <c:v>-0.047403367270965</c:v>
                </c:pt>
                <c:pt idx="608">
                  <c:v>-0.0564221950617577</c:v>
                </c:pt>
                <c:pt idx="609">
                  <c:v>-0.0345763043686205</c:v>
                </c:pt>
                <c:pt idx="610">
                  <c:v>-0.0498962199935616</c:v>
                </c:pt>
                <c:pt idx="611">
                  <c:v>-0.0234991694425367</c:v>
                </c:pt>
                <c:pt idx="612">
                  <c:v>-0.0621422257891482</c:v>
                </c:pt>
                <c:pt idx="613">
                  <c:v>-0.0412331705104953</c:v>
                </c:pt>
                <c:pt idx="614">
                  <c:v>-0.0619084400789073</c:v>
                </c:pt>
                <c:pt idx="615">
                  <c:v>-0.0514111549603364</c:v>
                </c:pt>
                <c:pt idx="616">
                  <c:v>-0.105473661660923</c:v>
                </c:pt>
                <c:pt idx="617">
                  <c:v>0.0</c:v>
                </c:pt>
                <c:pt idx="618">
                  <c:v>-0.0734303978076792</c:v>
                </c:pt>
                <c:pt idx="619">
                  <c:v>-0.0577593115751473</c:v>
                </c:pt>
                <c:pt idx="620">
                  <c:v>-0.0740191778147921</c:v>
                </c:pt>
                <c:pt idx="621">
                  <c:v>-0.033411955588551</c:v>
                </c:pt>
                <c:pt idx="622">
                  <c:v>-0.0636241810877653</c:v>
                </c:pt>
                <c:pt idx="623">
                  <c:v>-0.0670017733264061</c:v>
                </c:pt>
                <c:pt idx="624">
                  <c:v>-0.0605419550763577</c:v>
                </c:pt>
                <c:pt idx="625">
                  <c:v>-0.070731931039546</c:v>
                </c:pt>
                <c:pt idx="626">
                  <c:v>-0.0799785751771863</c:v>
                </c:pt>
                <c:pt idx="627">
                  <c:v>-3.5539147095337E-7</c:v>
                </c:pt>
                <c:pt idx="628">
                  <c:v>-0.108147240732444</c:v>
                </c:pt>
                <c:pt idx="629">
                  <c:v>-0.126236378686005</c:v>
                </c:pt>
                <c:pt idx="630">
                  <c:v>0.0</c:v>
                </c:pt>
                <c:pt idx="631">
                  <c:v>-0.0414604671629287</c:v>
                </c:pt>
              </c:numCache>
            </c:numRef>
          </c:yVal>
          <c:smooth val="0"/>
        </c:ser>
        <c:dLbls>
          <c:showLegendKey val="0"/>
          <c:showVal val="0"/>
          <c:showCatName val="0"/>
          <c:showSerName val="0"/>
          <c:showPercent val="0"/>
          <c:showBubbleSize val="0"/>
        </c:dLbls>
        <c:axId val="315122848"/>
        <c:axId val="315126240"/>
      </c:scatterChart>
      <c:valAx>
        <c:axId val="315122848"/>
        <c:scaling>
          <c:orientation val="minMax"/>
          <c:min val="0.2"/>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r>
                  <a:rPr lang="en-GB" sz="1200"/>
                  <a:t>Leave Vote (%)</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title>
        <c:numFmt formatCode="0%" sourceLinked="0"/>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15126240"/>
        <c:crosses val="autoZero"/>
        <c:crossBetween val="midCat"/>
      </c:valAx>
      <c:valAx>
        <c:axId val="315126240"/>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200" b="1" i="0" u="none" strike="noStrike" kern="1200" baseline="0">
                    <a:solidFill>
                      <a:schemeClr val="bg1"/>
                    </a:solidFill>
                    <a:latin typeface="+mn-lt"/>
                    <a:ea typeface="+mn-ea"/>
                    <a:cs typeface="+mn-cs"/>
                  </a:defRPr>
                </a:pPr>
                <a:r>
                  <a:rPr lang="en-GB" sz="1200"/>
                  <a:t>Chnage in OR</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title>
        <c:numFmt formatCode="General" sourceLinked="0"/>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315122848"/>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06D3B-97E4-C741-83D2-C51508A274DB}" type="datetimeFigureOut">
              <a:rPr lang="en-US" smtClean="0"/>
              <a:t>4/18/18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833F0-DF23-364B-BBBD-137BD6B00277}" type="slidenum">
              <a:rPr lang="en-US" smtClean="0"/>
              <a:t>‹#›</a:t>
            </a:fld>
            <a:endParaRPr lang="en-US"/>
          </a:p>
        </p:txBody>
      </p:sp>
    </p:spTree>
    <p:extLst>
      <p:ext uri="{BB962C8B-B14F-4D97-AF65-F5344CB8AC3E}">
        <p14:creationId xmlns:p14="http://schemas.microsoft.com/office/powerpoint/2010/main" val="1048997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1</a:t>
            </a:fld>
            <a:endParaRPr lang="en-US"/>
          </a:p>
        </p:txBody>
      </p:sp>
    </p:spTree>
    <p:extLst>
      <p:ext uri="{BB962C8B-B14F-4D97-AF65-F5344CB8AC3E}">
        <p14:creationId xmlns:p14="http://schemas.microsoft.com/office/powerpoint/2010/main" val="773774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were numerous events that drove discussion on the platform, with the TV debates not only driving activity about them, but also the various topics they discussed and proving to be key points in the overall discussion of the campaign. </a:t>
            </a:r>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14</a:t>
            </a:fld>
            <a:endParaRPr lang="en-US"/>
          </a:p>
        </p:txBody>
      </p:sp>
    </p:spTree>
    <p:extLst>
      <p:ext uri="{BB962C8B-B14F-4D97-AF65-F5344CB8AC3E}">
        <p14:creationId xmlns:p14="http://schemas.microsoft.com/office/powerpoint/2010/main" val="1784532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Difference between topics in the last week of the campaign and the week following the result.</a:t>
            </a:r>
          </a:p>
          <a:p>
            <a:pPr marL="171450" indent="-171450">
              <a:buFontTx/>
              <a:buChar char="-"/>
            </a:pPr>
            <a:r>
              <a:rPr lang="en-US" baseline="0" dirty="0" smtClean="0"/>
              <a:t>Lot’s of topics, feelings, very emotive</a:t>
            </a:r>
          </a:p>
          <a:p>
            <a:pPr marL="171450" indent="-171450">
              <a:buFontTx/>
              <a:buChar char="-"/>
            </a:pPr>
            <a:r>
              <a:rPr lang="en-US" baseline="0" dirty="0" smtClean="0"/>
              <a:t>Before limited topics, very specific.</a:t>
            </a:r>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17</a:t>
            </a:fld>
            <a:endParaRPr lang="en-US"/>
          </a:p>
        </p:txBody>
      </p:sp>
    </p:spTree>
    <p:extLst>
      <p:ext uri="{BB962C8B-B14F-4D97-AF65-F5344CB8AC3E}">
        <p14:creationId xmlns:p14="http://schemas.microsoft.com/office/powerpoint/2010/main" val="876553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Change in OR can be observed from before and after the result</a:t>
            </a:r>
          </a:p>
          <a:p>
            <a:pPr marL="171450" indent="-171450">
              <a:buFontTx/>
              <a:buChar char="-"/>
            </a:pPr>
            <a:r>
              <a:rPr lang="en-US" dirty="0" smtClean="0"/>
              <a:t>Correlation</a:t>
            </a:r>
            <a:r>
              <a:rPr lang="en-US" baseline="0" dirty="0" smtClean="0"/>
              <a:t> between increase in Vote for leave, and reduction in OR for a constituency.</a:t>
            </a:r>
          </a:p>
          <a:p>
            <a:pPr marL="171450" indent="-171450">
              <a:buFontTx/>
              <a:buChar char="-"/>
            </a:pPr>
            <a:r>
              <a:rPr lang="en-US" baseline="0" dirty="0" smtClean="0"/>
              <a:t>Linked to the demographic make up of Twitter?</a:t>
            </a:r>
          </a:p>
          <a:p>
            <a:pPr marL="171450" indent="-171450">
              <a:buFontTx/>
              <a:buChar char="-"/>
            </a:pPr>
            <a:r>
              <a:rPr lang="en-US" baseline="0" dirty="0" smtClean="0"/>
              <a:t>Remain constituencies typically Urban, again young and perhaps unsurprising?</a:t>
            </a:r>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18</a:t>
            </a:fld>
            <a:endParaRPr lang="en-US"/>
          </a:p>
        </p:txBody>
      </p:sp>
    </p:spTree>
    <p:extLst>
      <p:ext uri="{BB962C8B-B14F-4D97-AF65-F5344CB8AC3E}">
        <p14:creationId xmlns:p14="http://schemas.microsoft.com/office/powerpoint/2010/main" val="2102807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Topics from Week 19</a:t>
            </a:r>
          </a:p>
          <a:p>
            <a:pPr marL="171450" indent="-171450">
              <a:buFontTx/>
              <a:buChar char="-"/>
            </a:pPr>
            <a:r>
              <a:rPr lang="en-US" dirty="0" smtClean="0"/>
              <a:t>2</a:t>
            </a:r>
            <a:r>
              <a:rPr lang="en-US" baseline="30000" dirty="0" smtClean="0"/>
              <a:t>nd</a:t>
            </a:r>
            <a:r>
              <a:rPr lang="en-US" baseline="0" dirty="0" smtClean="0"/>
              <a:t> referendum widely discussed, Lies less so.</a:t>
            </a:r>
          </a:p>
          <a:p>
            <a:pPr marL="171450" indent="-171450">
              <a:buFontTx/>
              <a:buChar char="-"/>
            </a:pPr>
            <a:r>
              <a:rPr lang="en-US" baseline="0" dirty="0" smtClean="0"/>
              <a:t>However, when compared with Estimated Constituency results, the Lies topic has a very strong negative correlation when using OLS, meaning that as Leave vote decreased within a constituency, the stronger the OR for this topic, indicating it was a strong topic amongst remain leaning constituencies. When using a spatial error model, it still maintained a strong negative correlation when compared to other topics.</a:t>
            </a:r>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19</a:t>
            </a:fld>
            <a:endParaRPr lang="en-US"/>
          </a:p>
        </p:txBody>
      </p:sp>
    </p:spTree>
    <p:extLst>
      <p:ext uri="{BB962C8B-B14F-4D97-AF65-F5344CB8AC3E}">
        <p14:creationId xmlns:p14="http://schemas.microsoft.com/office/powerpoint/2010/main" val="260149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Am I? (30 seconds)</a:t>
            </a:r>
          </a:p>
          <a:p>
            <a:r>
              <a:rPr lang="en-US" dirty="0" smtClean="0"/>
              <a:t>What am</a:t>
            </a:r>
            <a:r>
              <a:rPr lang="en-US" baseline="0" dirty="0" smtClean="0"/>
              <a:t> I interested in?</a:t>
            </a:r>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2</a:t>
            </a:fld>
            <a:endParaRPr lang="en-US"/>
          </a:p>
        </p:txBody>
      </p:sp>
    </p:spTree>
    <p:extLst>
      <p:ext uri="{BB962C8B-B14F-4D97-AF65-F5344CB8AC3E}">
        <p14:creationId xmlns:p14="http://schemas.microsoft.com/office/powerpoint/2010/main" val="345994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Motivations</a:t>
            </a:r>
          </a:p>
          <a:p>
            <a:pPr marL="171450" indent="-171450">
              <a:buFontTx/>
              <a:buChar char="-"/>
            </a:pPr>
            <a:r>
              <a:rPr lang="en-US" dirty="0" smtClean="0"/>
              <a:t>Brilliant source of information, depth, lots</a:t>
            </a:r>
            <a:r>
              <a:rPr lang="en-US" baseline="0" dirty="0" smtClean="0"/>
              <a:t> and lots!!!</a:t>
            </a:r>
          </a:p>
          <a:p>
            <a:pPr marL="171450" indent="-171450">
              <a:buFontTx/>
              <a:buChar char="-"/>
            </a:pPr>
            <a:r>
              <a:rPr lang="en-US" baseline="0" dirty="0" smtClean="0"/>
              <a:t>Interest in politics</a:t>
            </a:r>
            <a:endParaRPr lang="en-US" dirty="0" smtClean="0"/>
          </a:p>
          <a:p>
            <a:pPr marL="171450" indent="-171450">
              <a:buFontTx/>
              <a:buChar char="-"/>
            </a:pPr>
            <a:r>
              <a:rPr lang="en-US" dirty="0" smtClean="0"/>
              <a:t>Geolocated</a:t>
            </a:r>
          </a:p>
          <a:p>
            <a:pPr marL="171450" indent="-171450">
              <a:buFontTx/>
              <a:buChar char="-"/>
            </a:pPr>
            <a:r>
              <a:rPr lang="en-US" dirty="0" smtClean="0"/>
              <a:t>Easily accessible</a:t>
            </a:r>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3</a:t>
            </a:fld>
            <a:endParaRPr lang="en-US"/>
          </a:p>
        </p:txBody>
      </p:sp>
    </p:spTree>
    <p:extLst>
      <p:ext uri="{BB962C8B-B14F-4D97-AF65-F5344CB8AC3E}">
        <p14:creationId xmlns:p14="http://schemas.microsoft.com/office/powerpoint/2010/main" val="112017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as with most VGI you have to consider the validity and representativeness of the data you are using.</a:t>
            </a:r>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4</a:t>
            </a:fld>
            <a:endParaRPr lang="en-US"/>
          </a:p>
        </p:txBody>
      </p:sp>
    </p:spTree>
    <p:extLst>
      <p:ext uri="{BB962C8B-B14F-4D97-AF65-F5344CB8AC3E}">
        <p14:creationId xmlns:p14="http://schemas.microsoft.com/office/powerpoint/2010/main" val="983651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basically I had these three research</a:t>
            </a:r>
            <a:r>
              <a:rPr lang="en-US" baseline="0" dirty="0" smtClean="0"/>
              <a:t> questions:</a:t>
            </a:r>
          </a:p>
          <a:p>
            <a:endParaRPr lang="en-US" baseline="0" dirty="0" smtClean="0"/>
          </a:p>
          <a:p>
            <a:pPr marL="0" lvl="0" indent="0">
              <a:buNone/>
            </a:pPr>
            <a:r>
              <a:rPr lang="en-GB" sz="1200" dirty="0" smtClean="0"/>
              <a:t>1 ) How did topics during the EU referendum campaign change on twitter throughout the course campaign and did this change spatially? </a:t>
            </a:r>
          </a:p>
          <a:p>
            <a:pPr marL="0" lvl="0" indent="0">
              <a:buNone/>
            </a:pPr>
            <a:endParaRPr lang="en-GB" sz="1200" dirty="0" smtClean="0"/>
          </a:p>
          <a:p>
            <a:pPr marL="0" lvl="0" indent="0">
              <a:buNone/>
            </a:pPr>
            <a:r>
              <a:rPr lang="en-GB" sz="1200" dirty="0" smtClean="0"/>
              <a:t>2)</a:t>
            </a:r>
            <a:r>
              <a:rPr lang="en-GB" sz="1200" baseline="0" dirty="0" smtClean="0"/>
              <a:t> Relating to what events shaped the campaign on twitter</a:t>
            </a:r>
            <a:endParaRPr lang="en-GB" sz="1200" dirty="0" smtClean="0"/>
          </a:p>
          <a:p>
            <a:pPr marL="0" lvl="0" indent="0">
              <a:buNone/>
            </a:pPr>
            <a:endParaRPr lang="en-GB" sz="1200" dirty="0" smtClean="0"/>
          </a:p>
          <a:p>
            <a:pPr marL="0" lvl="0" indent="0">
              <a:buNone/>
            </a:pPr>
            <a:r>
              <a:rPr lang="en-GB" sz="1200" dirty="0" smtClean="0"/>
              <a:t>3) And finally, look</a:t>
            </a:r>
            <a:r>
              <a:rPr lang="en-GB" sz="1200" baseline="0" dirty="0" smtClean="0"/>
              <a:t> at if it’s possible to link results to twitter activity, and any insights twitter may give.</a:t>
            </a:r>
            <a:endParaRPr lang="en-GB" sz="1200" dirty="0" smtClean="0"/>
          </a:p>
          <a:p>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5</a:t>
            </a:fld>
            <a:endParaRPr lang="en-US"/>
          </a:p>
        </p:txBody>
      </p:sp>
    </p:spTree>
    <p:extLst>
      <p:ext uri="{BB962C8B-B14F-4D97-AF65-F5344CB8AC3E}">
        <p14:creationId xmlns:p14="http://schemas.microsoft.com/office/powerpoint/2010/main" val="293602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6</a:t>
            </a:fld>
            <a:endParaRPr lang="en-US"/>
          </a:p>
        </p:txBody>
      </p:sp>
    </p:spTree>
    <p:extLst>
      <p:ext uri="{BB962C8B-B14F-4D97-AF65-F5344CB8AC3E}">
        <p14:creationId xmlns:p14="http://schemas.microsoft.com/office/powerpoint/2010/main" val="2039077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7</a:t>
            </a:fld>
            <a:endParaRPr lang="en-US"/>
          </a:p>
        </p:txBody>
      </p:sp>
    </p:spTree>
    <p:extLst>
      <p:ext uri="{BB962C8B-B14F-4D97-AF65-F5344CB8AC3E}">
        <p14:creationId xmlns:p14="http://schemas.microsoft.com/office/powerpoint/2010/main" val="1682811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Example of how topic discussion varied.</a:t>
            </a:r>
          </a:p>
          <a:p>
            <a:pPr marL="171450" indent="-171450">
              <a:buFontTx/>
              <a:buChar char="-"/>
            </a:pPr>
            <a:r>
              <a:rPr lang="en-US" dirty="0" smtClean="0"/>
              <a:t>Week 1 </a:t>
            </a:r>
            <a:r>
              <a:rPr lang="mr-IN" dirty="0" smtClean="0"/>
              <a:t>–</a:t>
            </a:r>
            <a:r>
              <a:rPr lang="en-US" dirty="0" smtClean="0"/>
              <a:t> Renegotiation deal</a:t>
            </a:r>
            <a:r>
              <a:rPr lang="en-US" baseline="0" dirty="0" smtClean="0"/>
              <a:t> unveiled </a:t>
            </a:r>
            <a:r>
              <a:rPr lang="en-US" dirty="0" smtClean="0"/>
              <a:t>and Referendum</a:t>
            </a:r>
            <a:r>
              <a:rPr lang="en-US" baseline="0" dirty="0" smtClean="0"/>
              <a:t> date announced. Reasonably High activity</a:t>
            </a:r>
          </a:p>
          <a:p>
            <a:pPr marL="171450" indent="-171450">
              <a:buFontTx/>
              <a:buChar char="-"/>
            </a:pPr>
            <a:r>
              <a:rPr lang="en-US" baseline="0" dirty="0" smtClean="0"/>
              <a:t>Considerably drops week 2</a:t>
            </a:r>
          </a:p>
          <a:p>
            <a:pPr marL="171450" indent="-171450">
              <a:buFontTx/>
              <a:buChar char="-"/>
            </a:pPr>
            <a:r>
              <a:rPr lang="en-US" baseline="0" dirty="0" smtClean="0"/>
              <a:t>Week 19 </a:t>
            </a:r>
            <a:r>
              <a:rPr lang="mr-IN" baseline="0" dirty="0" smtClean="0"/>
              <a:t>–</a:t>
            </a:r>
            <a:r>
              <a:rPr lang="en-US" baseline="0" dirty="0" smtClean="0"/>
              <a:t> Cameron resigns following the result, talked about a lot but</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11</a:t>
            </a:fld>
            <a:endParaRPr lang="en-US"/>
          </a:p>
        </p:txBody>
      </p:sp>
    </p:spTree>
    <p:extLst>
      <p:ext uri="{BB962C8B-B14F-4D97-AF65-F5344CB8AC3E}">
        <p14:creationId xmlns:p14="http://schemas.microsoft.com/office/powerpoint/2010/main" val="12508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can be established that following an initial surge in interest that there was a lull in interest in the topic, with activity mostly confined to politically engaged users for much of the campaign.</a:t>
            </a:r>
            <a:r>
              <a:rPr lang="en-GB" dirty="0" smtClean="0">
                <a:effectLst/>
              </a:rPr>
              <a:t> </a:t>
            </a:r>
            <a:r>
              <a:rPr lang="en-US" sz="1200" kern="1200" dirty="0" smtClean="0">
                <a:solidFill>
                  <a:schemeClr val="tx1"/>
                </a:solidFill>
                <a:effectLst/>
                <a:latin typeface="+mn-lt"/>
                <a:ea typeface="+mn-ea"/>
                <a:cs typeface="+mn-cs"/>
              </a:rPr>
              <a:t>As the referendum date neared, engagement in topics increased, with many more areas of the country becoming engaged with the various topics of the referendum</a:t>
            </a:r>
            <a:r>
              <a:rPr lang="en-GB"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3D0833F0-DF23-364B-BBBD-137BD6B00277}" type="slidenum">
              <a:rPr lang="en-US" smtClean="0"/>
              <a:t>13</a:t>
            </a:fld>
            <a:endParaRPr lang="en-US"/>
          </a:p>
        </p:txBody>
      </p:sp>
    </p:spTree>
    <p:extLst>
      <p:ext uri="{BB962C8B-B14F-4D97-AF65-F5344CB8AC3E}">
        <p14:creationId xmlns:p14="http://schemas.microsoft.com/office/powerpoint/2010/main" val="143741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FD16E94-BD44-DE45-924A-3CE8CEB9280C}" type="datetimeFigureOut">
              <a:rPr lang="en-US" smtClean="0"/>
              <a:t>4/18/18</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28F17E9-A5AF-EF45-9169-1038C69A16A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D16E94-BD44-DE45-924A-3CE8CEB9280C}" type="datetimeFigureOut">
              <a:rPr lang="en-US" smtClean="0"/>
              <a:t>4/18/18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F17E9-A5AF-EF45-9169-1038C69A16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D16E94-BD44-DE45-924A-3CE8CEB9280C}" type="datetimeFigureOut">
              <a:rPr lang="en-US" smtClean="0"/>
              <a:t>4/18/18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F17E9-A5AF-EF45-9169-1038C69A16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FD16E94-BD44-DE45-924A-3CE8CEB9280C}" type="datetimeFigureOut">
              <a:rPr lang="en-US" smtClean="0"/>
              <a:t>4/18/18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F17E9-A5AF-EF45-9169-1038C69A16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D16E94-BD44-DE45-924A-3CE8CEB9280C}" type="datetimeFigureOut">
              <a:rPr lang="en-US" smtClean="0"/>
              <a:t>4/18/18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8F17E9-A5AF-EF45-9169-1038C69A16A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D16E94-BD44-DE45-924A-3CE8CEB9280C}" type="datetimeFigureOut">
              <a:rPr lang="en-US" smtClean="0"/>
              <a:t>4/18/18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F17E9-A5AF-EF45-9169-1038C69A16A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D16E94-BD44-DE45-924A-3CE8CEB9280C}" type="datetimeFigureOut">
              <a:rPr lang="en-US" smtClean="0"/>
              <a:t>4/18/18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8F17E9-A5AF-EF45-9169-1038C69A16A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FD16E94-BD44-DE45-924A-3CE8CEB9280C}" type="datetimeFigureOut">
              <a:rPr lang="en-US" smtClean="0"/>
              <a:t>4/18/18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8F17E9-A5AF-EF45-9169-1038C69A16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D16E94-BD44-DE45-924A-3CE8CEB9280C}" type="datetimeFigureOut">
              <a:rPr lang="en-US" smtClean="0"/>
              <a:t>4/18/18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8F17E9-A5AF-EF45-9169-1038C69A16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16E94-BD44-DE45-924A-3CE8CEB9280C}" type="datetimeFigureOut">
              <a:rPr lang="en-US" smtClean="0"/>
              <a:t>4/18/18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F17E9-A5AF-EF45-9169-1038C69A16A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D16E94-BD44-DE45-924A-3CE8CEB9280C}" type="datetimeFigureOut">
              <a:rPr lang="en-US" smtClean="0"/>
              <a:t>4/18/18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8F17E9-A5AF-EF45-9169-1038C69A16A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FD16E94-BD44-DE45-924A-3CE8CEB9280C}" type="datetimeFigureOut">
              <a:rPr lang="en-US" smtClean="0"/>
              <a:t>4/18/18</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28F17E9-A5AF-EF45-9169-1038C69A16AF}" type="slidenum">
              <a:rPr lang="en-US" smtClean="0"/>
              <a:t>‹#›</a:t>
            </a:fld>
            <a:endParaRPr lang="en-US"/>
          </a:p>
        </p:txBody>
      </p:sp>
    </p:spTree>
    <p:extLst>
      <p:ext uri="{BB962C8B-B14F-4D97-AF65-F5344CB8AC3E}">
        <p14:creationId xmlns:p14="http://schemas.microsoft.com/office/powerpoint/2010/main" val="95748644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3282" y="224134"/>
            <a:ext cx="8088382" cy="2585323"/>
          </a:xfrm>
          <a:prstGeom prst="rect">
            <a:avLst/>
          </a:prstGeom>
          <a:noFill/>
        </p:spPr>
        <p:txBody>
          <a:bodyPr wrap="square" lIns="91440" tIns="45720" rIns="91440" bIns="45720">
            <a:spAutoFit/>
          </a:bodyPr>
          <a:lstStyle/>
          <a:p>
            <a:r>
              <a:rPr lang="en-US" sz="5400" i="0" u="none" strike="noStrike" dirty="0" smtClean="0">
                <a:ln w="0"/>
                <a:effectLst>
                  <a:outerShdw blurRad="38100" dist="19050" dir="2700000" algn="tl" rotWithShape="0">
                    <a:schemeClr val="dk1">
                      <a:alpha val="40000"/>
                    </a:schemeClr>
                  </a:outerShdw>
                </a:effectLst>
                <a:latin typeface="Tahoma" charset="0"/>
                <a:ea typeface="Tahoma" charset="0"/>
                <a:cs typeface="Tahoma" charset="0"/>
              </a:rPr>
              <a:t>Twitter Topics Geography of the UK EU Referendum 2016</a:t>
            </a:r>
            <a:endParaRPr lang="en-US" sz="5400" dirty="0">
              <a:ln w="0"/>
              <a:effectLst>
                <a:outerShdw blurRad="38100" dist="19050" dir="2700000" algn="tl" rotWithShape="0">
                  <a:schemeClr val="dk1">
                    <a:alpha val="40000"/>
                  </a:schemeClr>
                </a:outerShdw>
              </a:effectLst>
              <a:latin typeface="Tahoma" charset="0"/>
              <a:ea typeface="Tahoma" charset="0"/>
              <a:cs typeface="Tahoma" charset="0"/>
            </a:endParaRPr>
          </a:p>
        </p:txBody>
      </p:sp>
      <p:sp>
        <p:nvSpPr>
          <p:cNvPr id="6" name="Rectangle 5"/>
          <p:cNvSpPr/>
          <p:nvPr/>
        </p:nvSpPr>
        <p:spPr>
          <a:xfrm>
            <a:off x="2586993" y="4341309"/>
            <a:ext cx="3810659" cy="830997"/>
          </a:xfrm>
          <a:prstGeom prst="rect">
            <a:avLst/>
          </a:prstGeom>
          <a:noFill/>
        </p:spPr>
        <p:txBody>
          <a:bodyPr wrap="none" lIns="91440" tIns="45720" rIns="91440" bIns="45720">
            <a:spAutoFit/>
          </a:bodyPr>
          <a:lstStyle/>
          <a:p>
            <a:pPr algn="ctr"/>
            <a:r>
              <a:rPr lang="en-GB" sz="4800" b="0" cap="none" spc="0" dirty="0" smtClean="0">
                <a:ln w="0"/>
                <a:solidFill>
                  <a:schemeClr val="tx1"/>
                </a:solidFill>
                <a:effectLst>
                  <a:outerShdw blurRad="38100" dist="19050" dir="2700000" algn="tl" rotWithShape="0">
                    <a:schemeClr val="dk1">
                      <a:alpha val="40000"/>
                    </a:schemeClr>
                  </a:outerShdw>
                </a:effectLst>
              </a:rPr>
              <a:t>Rob Webster</a:t>
            </a:r>
            <a:endParaRPr lang="en-GB" sz="48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100000" l="9733" r="89953">
                        <a14:foregroundMark x1="43799" y1="55382" x2="43799" y2="55382"/>
                        <a14:foregroundMark x1="42857" y1="98785" x2="42857" y2="98785"/>
                        <a14:foregroundMark x1="66091" y1="7986" x2="66091" y2="7986"/>
                        <a14:foregroundMark x1="42229" y1="30903" x2="42229" y2="30903"/>
                        <a14:foregroundMark x1="43485" y1="98264" x2="43485" y2="98264"/>
                        <a14:backgroundMark x1="48509" y1="53819" x2="48509" y2="53819"/>
                        <a14:backgroundMark x1="44113" y1="35243" x2="44113" y2="35243"/>
                        <a14:backgroundMark x1="49765" y1="51215" x2="49765" y2="51215"/>
                        <a14:backgroundMark x1="50549" y1="51736" x2="50549" y2="51736"/>
                        <a14:backgroundMark x1="46939" y1="51910" x2="46939" y2="51910"/>
                        <a14:backgroundMark x1="47253" y1="52778" x2="47253" y2="52778"/>
                        <a14:backgroundMark x1="50549" y1="53125" x2="50549" y2="53125"/>
                        <a14:backgroundMark x1="43956" y1="32118" x2="43956" y2="32118"/>
                        <a14:backgroundMark x1="43956" y1="31250" x2="43956" y2="31250"/>
                        <a14:backgroundMark x1="44584" y1="30729" x2="44584" y2="30729"/>
                        <a14:backgroundMark x1="45526" y1="30382" x2="45526" y2="30382"/>
                        <a14:backgroundMark x1="46625" y1="29514" x2="46625" y2="29514"/>
                        <a14:backgroundMark x1="44113" y1="33333" x2="44113" y2="33333"/>
                      </a14:backgroundRemoval>
                    </a14:imgEffect>
                  </a14:imgLayer>
                </a14:imgProps>
              </a:ext>
              <a:ext uri="{28A0092B-C50C-407E-A947-70E740481C1C}">
                <a14:useLocalDpi xmlns:a14="http://schemas.microsoft.com/office/drawing/2010/main" val="0"/>
              </a:ext>
            </a:extLst>
          </a:blip>
          <a:stretch>
            <a:fillRect/>
          </a:stretch>
        </p:blipFill>
        <p:spPr>
          <a:xfrm>
            <a:off x="5711095" y="-153841"/>
            <a:ext cx="7584281" cy="6858000"/>
          </a:xfrm>
          <a:prstGeom prst="rect">
            <a:avLst/>
          </a:prstGeom>
        </p:spPr>
      </p:pic>
    </p:spTree>
    <p:extLst>
      <p:ext uri="{BB962C8B-B14F-4D97-AF65-F5344CB8AC3E}">
        <p14:creationId xmlns:p14="http://schemas.microsoft.com/office/powerpoint/2010/main" val="1645632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Results</a:t>
            </a:r>
            <a:endParaRPr lang="en-US" dirty="0"/>
          </a:p>
        </p:txBody>
      </p:sp>
      <p:sp>
        <p:nvSpPr>
          <p:cNvPr id="3" name="Content Placeholder 2"/>
          <p:cNvSpPr>
            <a:spLocks noGrp="1"/>
          </p:cNvSpPr>
          <p:nvPr>
            <p:ph idx="1"/>
          </p:nvPr>
        </p:nvSpPr>
        <p:spPr/>
        <p:txBody>
          <a:bodyPr/>
          <a:lstStyle/>
          <a:p>
            <a:r>
              <a:rPr lang="en-US" dirty="0" smtClean="0"/>
              <a:t>Generally, Twitter activity was restricted to the same areas throughout the campaign</a:t>
            </a:r>
          </a:p>
          <a:p>
            <a:endParaRPr lang="en-US" dirty="0"/>
          </a:p>
        </p:txBody>
      </p:sp>
    </p:spTree>
    <p:extLst>
      <p:ext uri="{BB962C8B-B14F-4D97-AF65-F5344CB8AC3E}">
        <p14:creationId xmlns:p14="http://schemas.microsoft.com/office/powerpoint/2010/main" val="14177914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5410" y="-182787"/>
            <a:ext cx="9692640" cy="1325562"/>
          </a:xfrm>
        </p:spPr>
        <p:txBody>
          <a:bodyPr/>
          <a:lstStyle/>
          <a:p>
            <a:r>
              <a:rPr lang="en-US" dirty="0" smtClean="0"/>
              <a:t>Evolution of Topic Discussion</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rotWithShape="1">
          <a:blip r:embed="rId3"/>
          <a:srcRect r="22322"/>
          <a:stretch/>
        </p:blipFill>
        <p:spPr>
          <a:xfrm>
            <a:off x="305092" y="1371450"/>
            <a:ext cx="10994280" cy="4908369"/>
          </a:xfrm>
          <a:prstGeom prst="rect">
            <a:avLst/>
          </a:prstGeom>
        </p:spPr>
      </p:pic>
    </p:spTree>
    <p:extLst>
      <p:ext uri="{BB962C8B-B14F-4D97-AF65-F5344CB8AC3E}">
        <p14:creationId xmlns:p14="http://schemas.microsoft.com/office/powerpoint/2010/main" val="356353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Results</a:t>
            </a:r>
            <a:endParaRPr lang="en-US" dirty="0"/>
          </a:p>
        </p:txBody>
      </p:sp>
      <p:sp>
        <p:nvSpPr>
          <p:cNvPr id="3" name="Content Placeholder 2"/>
          <p:cNvSpPr>
            <a:spLocks noGrp="1"/>
          </p:cNvSpPr>
          <p:nvPr>
            <p:ph idx="1"/>
          </p:nvPr>
        </p:nvSpPr>
        <p:spPr/>
        <p:txBody>
          <a:bodyPr/>
          <a:lstStyle/>
          <a:p>
            <a:r>
              <a:rPr lang="en-US" dirty="0" smtClean="0"/>
              <a:t>Generally, Twitter activity was restricted to the same areas throughout the campaign</a:t>
            </a:r>
          </a:p>
          <a:p>
            <a:r>
              <a:rPr lang="en-US" dirty="0" smtClean="0"/>
              <a:t>Very few Topics generated large engagement through most of the campaign, restricted to those very engaged politically (Westminster Bubble?).</a:t>
            </a:r>
          </a:p>
        </p:txBody>
      </p:sp>
    </p:spTree>
    <p:extLst>
      <p:ext uri="{BB962C8B-B14F-4D97-AF65-F5344CB8AC3E}">
        <p14:creationId xmlns:p14="http://schemas.microsoft.com/office/powerpoint/2010/main" val="2772400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72247261"/>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81646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extLst>
              <a:ext uri="{28A0092B-C50C-407E-A947-70E740481C1C}">
                <a14:useLocalDpi xmlns:a14="http://schemas.microsoft.com/office/drawing/2010/main" val="0"/>
              </a:ext>
            </a:extLst>
          </a:blip>
          <a:srcRect r="23154"/>
          <a:stretch/>
        </p:blipFill>
        <p:spPr bwMode="auto">
          <a:xfrm>
            <a:off x="0" y="595630"/>
            <a:ext cx="12192000" cy="5709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4335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1962221010"/>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53917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Results</a:t>
            </a:r>
            <a:endParaRPr lang="en-US" dirty="0"/>
          </a:p>
        </p:txBody>
      </p:sp>
      <p:sp>
        <p:nvSpPr>
          <p:cNvPr id="3" name="Content Placeholder 2"/>
          <p:cNvSpPr>
            <a:spLocks noGrp="1"/>
          </p:cNvSpPr>
          <p:nvPr>
            <p:ph idx="1"/>
          </p:nvPr>
        </p:nvSpPr>
        <p:spPr/>
        <p:txBody>
          <a:bodyPr/>
          <a:lstStyle/>
          <a:p>
            <a:r>
              <a:rPr lang="en-US" dirty="0" smtClean="0"/>
              <a:t>Generally, Twitter activity was restricted to the same areas throughout the campaign</a:t>
            </a:r>
          </a:p>
          <a:p>
            <a:r>
              <a:rPr lang="en-US" dirty="0" smtClean="0"/>
              <a:t>Very few Topics generated large engagement through most of the campaign, restricted to those very engaged politically (Westminster Bubble?).</a:t>
            </a:r>
          </a:p>
          <a:p>
            <a:r>
              <a:rPr lang="en-US" dirty="0" smtClean="0"/>
              <a:t>Clear switch </a:t>
            </a:r>
            <a:r>
              <a:rPr lang="en-US" dirty="0"/>
              <a:t>in engagement after </a:t>
            </a:r>
            <a:r>
              <a:rPr lang="en-US" dirty="0" smtClean="0"/>
              <a:t>the Referendum result with topics. Unsurprising, it was unexpected!!</a:t>
            </a:r>
          </a:p>
          <a:p>
            <a:endParaRPr lang="en-US" dirty="0"/>
          </a:p>
        </p:txBody>
      </p:sp>
    </p:spTree>
    <p:extLst>
      <p:ext uri="{BB962C8B-B14F-4D97-AF65-F5344CB8AC3E}">
        <p14:creationId xmlns:p14="http://schemas.microsoft.com/office/powerpoint/2010/main" val="1681725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1227716"/>
              </p:ext>
            </p:extLst>
          </p:nvPr>
        </p:nvGraphicFramePr>
        <p:xfrm>
          <a:off x="2253344" y="122829"/>
          <a:ext cx="7430835" cy="6686195"/>
        </p:xfrm>
        <a:graphic>
          <a:graphicData uri="http://schemas.openxmlformats.org/drawingml/2006/table">
            <a:tbl>
              <a:tblPr firstRow="1">
                <a:tableStyleId>{9D7B26C5-4107-4FEC-AEDC-1716B250A1EF}</a:tableStyleId>
              </a:tblPr>
              <a:tblGrid>
                <a:gridCol w="2476945"/>
                <a:gridCol w="2476945"/>
                <a:gridCol w="2476945"/>
              </a:tblGrid>
              <a:tr h="351905">
                <a:tc gridSpan="3">
                  <a:txBody>
                    <a:bodyPr/>
                    <a:lstStyle/>
                    <a:p>
                      <a:pPr algn="ctr" fontAlgn="b"/>
                      <a:r>
                        <a:rPr lang="nl-NL" sz="1200" u="none" strike="noStrike" dirty="0" smtClean="0">
                          <a:effectLst/>
                        </a:rPr>
                        <a:t>Topics</a:t>
                      </a:r>
                      <a:r>
                        <a:rPr lang="nl-NL" sz="1200" u="none" strike="noStrike" baseline="0" dirty="0" smtClean="0">
                          <a:effectLst/>
                        </a:rPr>
                        <a:t> </a:t>
                      </a:r>
                      <a:r>
                        <a:rPr lang="nl-NL" sz="1200" u="none" strike="noStrike" baseline="0" dirty="0" err="1" smtClean="0">
                          <a:effectLst/>
                        </a:rPr>
                        <a:t>Extracted</a:t>
                      </a:r>
                      <a:endParaRPr lang="nl-NL" sz="1200" b="0" i="0" u="none" strike="noStrike" dirty="0">
                        <a:solidFill>
                          <a:schemeClr val="tx1"/>
                        </a:solidFill>
                        <a:effectLst/>
                        <a:latin typeface="+mj-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pPr algn="ctr" fontAlgn="b"/>
                      <a:endParaRPr lang="en-US" sz="1200" b="0" i="0" u="none" strike="noStrike" dirty="0">
                        <a:solidFill>
                          <a:srgbClr val="000000"/>
                        </a:solidFill>
                        <a:effectLst/>
                        <a:latin typeface="Calibri" charset="0"/>
                      </a:endParaRPr>
                    </a:p>
                  </a:txBody>
                  <a:tcPr marL="6350" marR="6350" marT="6350" marB="0" anchor="ctr"/>
                </a:tc>
                <a:tc hMerge="1">
                  <a:txBody>
                    <a:bodyPr/>
                    <a:lstStyle/>
                    <a:p>
                      <a:endParaRPr lang="en-US"/>
                    </a:p>
                  </a:txBody>
                  <a:tcPr/>
                </a:tc>
              </a:tr>
              <a:tr h="351905">
                <a:tc>
                  <a:txBody>
                    <a:bodyPr/>
                    <a:lstStyle/>
                    <a:p>
                      <a:pPr algn="ctr" fontAlgn="b"/>
                      <a:r>
                        <a:rPr lang="nl-NL" sz="1200" b="1" u="none" strike="noStrike" dirty="0">
                          <a:effectLst/>
                        </a:rPr>
                        <a:t>Week </a:t>
                      </a:r>
                      <a:r>
                        <a:rPr lang="nl-NL" sz="1200" b="1" u="none" strike="noStrike" dirty="0" smtClean="0">
                          <a:effectLst/>
                        </a:rPr>
                        <a:t>18 (</a:t>
                      </a:r>
                      <a:r>
                        <a:rPr lang="nl-NL" sz="1200" b="1" u="none" strike="noStrike" dirty="0" err="1" smtClean="0">
                          <a:effectLst/>
                        </a:rPr>
                        <a:t>Before</a:t>
                      </a:r>
                      <a:r>
                        <a:rPr lang="nl-NL" sz="1200" b="1" u="none" strike="noStrike" dirty="0" smtClean="0">
                          <a:effectLst/>
                        </a:rPr>
                        <a:t> </a:t>
                      </a:r>
                      <a:r>
                        <a:rPr lang="nl-NL" sz="1200" b="1" u="none" strike="noStrike" dirty="0" err="1" smtClean="0">
                          <a:effectLst/>
                        </a:rPr>
                        <a:t>the</a:t>
                      </a:r>
                      <a:r>
                        <a:rPr lang="nl-NL" sz="1200" b="1" u="none" strike="noStrike" dirty="0" smtClean="0">
                          <a:effectLst/>
                        </a:rPr>
                        <a:t> </a:t>
                      </a:r>
                      <a:r>
                        <a:rPr lang="nl-NL" sz="1200" b="1" u="none" strike="noStrike" dirty="0" err="1" smtClean="0">
                          <a:effectLst/>
                        </a:rPr>
                        <a:t>Result</a:t>
                      </a:r>
                      <a:r>
                        <a:rPr lang="nl-NL" sz="1200" b="1" u="none" strike="noStrike" dirty="0" smtClean="0">
                          <a:effectLst/>
                        </a:rPr>
                        <a:t>)</a:t>
                      </a:r>
                      <a:endParaRPr lang="nl-NL" sz="1200" b="1" i="0" u="none" strike="noStrike" dirty="0">
                        <a:solidFill>
                          <a:schemeClr val="tx1"/>
                        </a:solidFill>
                        <a:effectLst/>
                        <a:latin typeface="+mj-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gridSpan="2">
                  <a:txBody>
                    <a:bodyPr/>
                    <a:lstStyle/>
                    <a:p>
                      <a:pPr algn="ctr" fontAlgn="b"/>
                      <a:r>
                        <a:rPr lang="en-US" sz="1200" b="1" u="none" strike="noStrike" dirty="0">
                          <a:effectLst/>
                        </a:rPr>
                        <a:t>Week 19 (After the result)</a:t>
                      </a:r>
                      <a:endParaRPr lang="en-US" sz="1200" b="1" i="0" u="none" strike="noStrike" dirty="0">
                        <a:solidFill>
                          <a:schemeClr val="tx1"/>
                        </a:solidFill>
                        <a:effectLst/>
                        <a:latin typeface="+mj-lt"/>
                      </a:endParaRPr>
                    </a:p>
                  </a:txBody>
                  <a:tcPr marL="6350" marR="6350" marT="635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hMerge="1">
                  <a:txBody>
                    <a:bodyPr/>
                    <a:lstStyle/>
                    <a:p>
                      <a:endParaRPr lang="en-US"/>
                    </a:p>
                  </a:txBody>
                  <a:tcPr/>
                </a:tc>
              </a:tr>
              <a:tr h="351905">
                <a:tc>
                  <a:txBody>
                    <a:bodyPr/>
                    <a:lstStyle/>
                    <a:p>
                      <a:pPr algn="ctr" fontAlgn="b">
                        <a:lnSpc>
                          <a:spcPct val="150000"/>
                        </a:lnSpc>
                      </a:pPr>
                      <a:r>
                        <a:rPr lang="en-US" sz="1200" u="none" strike="noStrike" dirty="0">
                          <a:effectLst/>
                        </a:rPr>
                        <a:t>Debate</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fontAlgn="b">
                        <a:lnSpc>
                          <a:spcPct val="150000"/>
                        </a:lnSpc>
                      </a:pPr>
                      <a:r>
                        <a:rPr lang="en-US" sz="1200" u="none" strike="noStrike" dirty="0">
                          <a:effectLst/>
                        </a:rPr>
                        <a:t>Another Referendum</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fontAlgn="b">
                        <a:lnSpc>
                          <a:spcPct val="150000"/>
                        </a:lnSpc>
                      </a:pPr>
                      <a:r>
                        <a:rPr lang="en-US" sz="1200" u="none" strike="noStrike">
                          <a:effectLst/>
                        </a:rPr>
                        <a:t>Lies</a:t>
                      </a:r>
                      <a:endParaRPr lang="en-US" sz="1200" b="0" i="0" u="none" strike="noStrike">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r>
              <a:tr h="351905">
                <a:tc>
                  <a:txBody>
                    <a:bodyPr/>
                    <a:lstStyle/>
                    <a:p>
                      <a:pPr algn="ctr" fontAlgn="b">
                        <a:lnSpc>
                          <a:spcPct val="150000"/>
                        </a:lnSpc>
                      </a:pPr>
                      <a:r>
                        <a:rPr lang="en-US" sz="1200" u="none" strike="noStrike" dirty="0">
                          <a:effectLst/>
                        </a:rPr>
                        <a:t>Geldof Farage</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Boris Johnson</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a:effectLst/>
                        </a:rPr>
                        <a:t>Move</a:t>
                      </a:r>
                      <a:endParaRPr lang="en-US" sz="1200" b="0" i="0" u="none" strike="noStrike">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a:effectLst/>
                        </a:rPr>
                        <a:t>Jo Cox</a:t>
                      </a:r>
                      <a:endParaRPr lang="en-US" sz="1200" b="0" i="0" u="none" strike="noStrike">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Cameron</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a:effectLst/>
                        </a:rPr>
                        <a:t>NHS</a:t>
                      </a:r>
                      <a:endParaRPr lang="en-US" sz="1200" b="0" i="0" u="none" strike="noStrike">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Law</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Change</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Passport</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NHS</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Control</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People Racist</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People</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Democratic</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Pound Drops</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Political Parties</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Election</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Racist</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Referendum</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Fear Hate</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Sad</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Stronger In</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Feelings</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Scottish Independence</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Take Back Control</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Free Movement</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Shock</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Trade</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Future</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Thought</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a:effectLst/>
                        </a:rPr>
                        <a:t>Turkey</a:t>
                      </a:r>
                      <a:endParaRPr lang="en-US" sz="1200" b="0" i="0" u="none" strike="noStrike">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Generations</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Trade</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Vote Leave</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Good Bad Thing</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Trump</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r>
                        <a:rPr lang="en-US" sz="1200" u="none" strike="noStrike" dirty="0">
                          <a:effectLst/>
                        </a:rPr>
                        <a:t>Workers Rights</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1200" u="none" strike="noStrike" dirty="0">
                          <a:effectLst/>
                        </a:rPr>
                        <a:t>Happen</a:t>
                      </a: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Wake Up to Result</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noFill/>
                      <a:prstDash val="solid"/>
                      <a:round/>
                      <a:headEnd type="none" w="med" len="med"/>
                      <a:tailEnd type="none" w="med" len="med"/>
                    </a:lnB>
                  </a:tcPr>
                </a:tc>
                <a:tc>
                  <a:txBody>
                    <a:bodyPr/>
                    <a:lstStyle/>
                    <a:p>
                      <a:pPr algn="ctr" fontAlgn="b">
                        <a:lnSpc>
                          <a:spcPct val="150000"/>
                        </a:lnSpc>
                      </a:pPr>
                      <a:r>
                        <a:rPr lang="en-US" sz="1200" u="none" strike="noStrike">
                          <a:effectLst/>
                        </a:rPr>
                        <a:t>Important Vote</a:t>
                      </a:r>
                      <a:endParaRPr lang="en-US" sz="1200" b="0" i="0" u="none" strike="noStrike">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r>
                        <a:rPr lang="en-US" sz="1200" u="none" strike="noStrike" dirty="0">
                          <a:effectLst/>
                        </a:rPr>
                        <a:t>Working Class</a:t>
                      </a: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tcPr>
                </a:tc>
                <a:tc>
                  <a:txBody>
                    <a:bodyPr/>
                    <a:lstStyle/>
                    <a:p>
                      <a:pPr algn="ctr" fontAlgn="b">
                        <a:lnSpc>
                          <a:spcPct val="150000"/>
                        </a:lnSpc>
                      </a:pPr>
                      <a:r>
                        <a:rPr lang="en-US" sz="1200" u="none" strike="noStrike" dirty="0" err="1">
                          <a:effectLst/>
                        </a:rPr>
                        <a:t>Labour</a:t>
                      </a:r>
                      <a:r>
                        <a:rPr lang="en-US" sz="1200" u="none" strike="noStrike" dirty="0">
                          <a:effectLst/>
                        </a:rPr>
                        <a:t> </a:t>
                      </a:r>
                      <a:r>
                        <a:rPr lang="en-US" sz="1200" u="none" strike="noStrike" dirty="0" err="1" smtClean="0">
                          <a:effectLst/>
                        </a:rPr>
                        <a:t>Corbyn</a:t>
                      </a:r>
                      <a:endParaRPr lang="en-US" sz="1200" u="none" strike="noStrike" dirty="0" smtClean="0">
                        <a:effectLst/>
                      </a:endParaRPr>
                    </a:p>
                  </a:txBody>
                  <a:tcPr marL="6350" marR="6350" marT="6350" marB="0" anchor="b">
                    <a:lnL w="38100" cap="flat" cmpd="sng" algn="ctr">
                      <a:solidFill>
                        <a:schemeClr val="tx1"/>
                      </a:solidFill>
                      <a:prstDash val="solid"/>
                      <a:round/>
                      <a:headEnd type="none" w="med" len="med"/>
                      <a:tailEnd type="none" w="med" len="med"/>
                    </a:lnL>
                  </a:tcPr>
                </a:tc>
                <a:tc>
                  <a:txBody>
                    <a:bodyPr/>
                    <a:lstStyle/>
                    <a:p>
                      <a:pPr algn="ctr" fontAlgn="b">
                        <a:lnSpc>
                          <a:spcPct val="150000"/>
                        </a:lnSpc>
                      </a:pP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tcPr>
                </a:tc>
              </a:tr>
              <a:tr h="351905">
                <a:tc>
                  <a:txBody>
                    <a:bodyPr/>
                    <a:lstStyle/>
                    <a:p>
                      <a:pPr algn="ctr" fontAlgn="b">
                        <a:lnSpc>
                          <a:spcPct val="150000"/>
                        </a:lnSpc>
                      </a:pPr>
                      <a:endParaRPr lang="en-US" sz="1200" b="0" i="0" u="none" strike="noStrike" dirty="0">
                        <a:solidFill>
                          <a:schemeClr val="tx1"/>
                        </a:solidFill>
                        <a:effectLst/>
                        <a:latin typeface="+mj-lt"/>
                      </a:endParaRPr>
                    </a:p>
                  </a:txBody>
                  <a:tcPr marL="6350" marR="6350" marT="6350" marB="0" anchor="b">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fontAlgn="b">
                        <a:lnSpc>
                          <a:spcPct val="150000"/>
                        </a:lnSpc>
                      </a:pPr>
                      <a:endParaRPr lang="en-US" sz="1200" u="none" strike="noStrike" dirty="0" smtClean="0">
                        <a:effectLst/>
                      </a:endParaRPr>
                    </a:p>
                  </a:txBody>
                  <a:tcPr marL="6350" marR="6350" marT="6350" marB="0" anchor="b">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fontAlgn="b">
                        <a:lnSpc>
                          <a:spcPct val="150000"/>
                        </a:lnSpc>
                      </a:pPr>
                      <a:endParaRPr lang="en-US" sz="1200" b="0" i="0" u="none" strike="noStrike" dirty="0">
                        <a:solidFill>
                          <a:schemeClr val="tx1"/>
                        </a:solidFill>
                        <a:effectLst/>
                        <a:latin typeface="+mj-lt"/>
                      </a:endParaRPr>
                    </a:p>
                  </a:txBody>
                  <a:tcPr marL="6350" marR="6350" marT="6350" marB="0" anchor="b">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99908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1959066686"/>
              </p:ext>
            </p:extLst>
          </p:nvPr>
        </p:nvGraphicFramePr>
        <p:xfrm>
          <a:off x="0" y="195943"/>
          <a:ext cx="12192000" cy="65151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053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547718" y="0"/>
            <a:ext cx="4811563" cy="6858000"/>
          </a:xfrm>
          <a:prstGeom prst="rect">
            <a:avLst/>
          </a:prstGeom>
        </p:spPr>
      </p:pic>
      <p:pic>
        <p:nvPicPr>
          <p:cNvPr id="7" name="Picture 6"/>
          <p:cNvPicPr>
            <a:picLocks noChangeAspect="1"/>
          </p:cNvPicPr>
          <p:nvPr/>
        </p:nvPicPr>
        <p:blipFill>
          <a:blip r:embed="rId4"/>
          <a:stretch>
            <a:fillRect/>
          </a:stretch>
        </p:blipFill>
        <p:spPr>
          <a:xfrm>
            <a:off x="741099" y="0"/>
            <a:ext cx="5419344" cy="6858000"/>
          </a:xfrm>
          <a:prstGeom prst="rect">
            <a:avLst/>
          </a:prstGeom>
        </p:spPr>
      </p:pic>
    </p:spTree>
    <p:extLst>
      <p:ext uri="{BB962C8B-B14F-4D97-AF65-F5344CB8AC3E}">
        <p14:creationId xmlns:p14="http://schemas.microsoft.com/office/powerpoint/2010/main" val="183219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a:t>
            </a:r>
            <a:r>
              <a:rPr lang="en-US" dirty="0"/>
              <a:t> </a:t>
            </a:r>
            <a:r>
              <a:rPr lang="en-US" dirty="0" smtClean="0"/>
              <a:t>is Rob Webster?</a:t>
            </a:r>
            <a:endParaRPr lang="en-US" dirty="0"/>
          </a:p>
        </p:txBody>
      </p:sp>
      <p:sp>
        <p:nvSpPr>
          <p:cNvPr id="3" name="Content Placeholder 2"/>
          <p:cNvSpPr>
            <a:spLocks noGrp="1"/>
          </p:cNvSpPr>
          <p:nvPr>
            <p:ph idx="1"/>
          </p:nvPr>
        </p:nvSpPr>
        <p:spPr>
          <a:xfrm>
            <a:off x="4507353" y="1962893"/>
            <a:ext cx="6447159" cy="4351337"/>
          </a:xfrm>
        </p:spPr>
        <p:txBody>
          <a:bodyPr>
            <a:normAutofit/>
          </a:bodyPr>
          <a:lstStyle/>
          <a:p>
            <a:pPr marL="0" indent="0">
              <a:lnSpc>
                <a:spcPct val="150000"/>
              </a:lnSpc>
              <a:buNone/>
            </a:pPr>
            <a:r>
              <a:rPr lang="en-US" sz="2800" dirty="0" smtClean="0"/>
              <a:t>BSc Geography (2012 </a:t>
            </a:r>
            <a:r>
              <a:rPr lang="mr-IN" sz="2800" dirty="0" smtClean="0"/>
              <a:t>–</a:t>
            </a:r>
            <a:r>
              <a:rPr lang="en-US" sz="2800" dirty="0" smtClean="0"/>
              <a:t> 2015)</a:t>
            </a:r>
          </a:p>
          <a:p>
            <a:pPr marL="0" indent="0">
              <a:lnSpc>
                <a:spcPct val="150000"/>
              </a:lnSpc>
              <a:buNone/>
            </a:pPr>
            <a:r>
              <a:rPr lang="en-US" sz="2800" dirty="0" smtClean="0"/>
              <a:t>MSc GIS (2016 </a:t>
            </a:r>
            <a:r>
              <a:rPr lang="mr-IN" sz="2800" dirty="0" smtClean="0"/>
              <a:t>–</a:t>
            </a:r>
            <a:r>
              <a:rPr lang="en-US" sz="2800" dirty="0" smtClean="0"/>
              <a:t> 2017)</a:t>
            </a:r>
          </a:p>
          <a:p>
            <a:pPr marL="0" indent="0">
              <a:lnSpc>
                <a:spcPct val="150000"/>
              </a:lnSpc>
              <a:buNone/>
            </a:pPr>
            <a:r>
              <a:rPr lang="en-US" sz="2800" dirty="0" smtClean="0"/>
              <a:t>Previously at Sterling Geo.</a:t>
            </a:r>
            <a:endParaRPr lang="en-US" sz="2800" dirty="0"/>
          </a:p>
          <a:p>
            <a:pPr marL="0" indent="0">
              <a:lnSpc>
                <a:spcPct val="150000"/>
              </a:lnSpc>
              <a:buNone/>
            </a:pPr>
            <a:r>
              <a:rPr lang="en-US" sz="2800" dirty="0" smtClean="0"/>
              <a:t>Now Trainee </a:t>
            </a:r>
            <a:r>
              <a:rPr lang="en-US" sz="2800" dirty="0"/>
              <a:t>Software </a:t>
            </a:r>
            <a:r>
              <a:rPr lang="en-US" sz="2800" dirty="0" smtClean="0"/>
              <a:t>Engineer @</a:t>
            </a:r>
            <a:r>
              <a:rPr lang="en-US" sz="2800" dirty="0" err="1" smtClean="0"/>
              <a:t>IMGeospatial</a:t>
            </a:r>
            <a:endParaRPr lang="en-US" sz="2800" dirty="0"/>
          </a:p>
        </p:txBody>
      </p:sp>
      <p:pic>
        <p:nvPicPr>
          <p:cNvPr id="4" name="Picture 3"/>
          <p:cNvPicPr>
            <a:picLocks noChangeAspect="1"/>
          </p:cNvPicPr>
          <p:nvPr/>
        </p:nvPicPr>
        <p:blipFill>
          <a:blip r:embed="rId3"/>
          <a:stretch>
            <a:fillRect/>
          </a:stretch>
        </p:blipFill>
        <p:spPr>
          <a:xfrm>
            <a:off x="1261872" y="3709765"/>
            <a:ext cx="1577022" cy="857595"/>
          </a:xfrm>
          <a:prstGeom prst="rect">
            <a:avLst/>
          </a:prstGeom>
        </p:spPr>
      </p:pic>
      <p:pic>
        <p:nvPicPr>
          <p:cNvPr id="6" name="Picture 5"/>
          <p:cNvPicPr>
            <a:picLocks noChangeAspect="1"/>
          </p:cNvPicPr>
          <p:nvPr/>
        </p:nvPicPr>
        <p:blipFill>
          <a:blip r:embed="rId4"/>
          <a:stretch>
            <a:fillRect/>
          </a:stretch>
        </p:blipFill>
        <p:spPr>
          <a:xfrm>
            <a:off x="615629" y="4567360"/>
            <a:ext cx="3746500" cy="1096787"/>
          </a:xfrm>
          <a:prstGeom prst="rect">
            <a:avLst/>
          </a:prstGeom>
        </p:spPr>
      </p:pic>
      <p:pic>
        <p:nvPicPr>
          <p:cNvPr id="7" name="Picture 6"/>
          <p:cNvPicPr>
            <a:picLocks noChangeAspect="1"/>
          </p:cNvPicPr>
          <p:nvPr/>
        </p:nvPicPr>
        <p:blipFill>
          <a:blip r:embed="rId5"/>
          <a:stretch>
            <a:fillRect/>
          </a:stretch>
        </p:blipFill>
        <p:spPr>
          <a:xfrm>
            <a:off x="899542" y="1625035"/>
            <a:ext cx="3051556" cy="1381092"/>
          </a:xfrm>
          <a:prstGeom prst="rect">
            <a:avLst/>
          </a:prstGeom>
        </p:spPr>
      </p:pic>
      <p:pic>
        <p:nvPicPr>
          <p:cNvPr id="8" name="Picture 7"/>
          <p:cNvPicPr>
            <a:picLocks noChangeAspect="1"/>
          </p:cNvPicPr>
          <p:nvPr/>
        </p:nvPicPr>
        <p:blipFill>
          <a:blip r:embed="rId6"/>
          <a:stretch>
            <a:fillRect/>
          </a:stretch>
        </p:blipFill>
        <p:spPr>
          <a:xfrm>
            <a:off x="1261872" y="2927774"/>
            <a:ext cx="2454014" cy="650314"/>
          </a:xfrm>
          <a:prstGeom prst="rect">
            <a:avLst/>
          </a:prstGeom>
        </p:spPr>
      </p:pic>
    </p:spTree>
    <p:extLst>
      <p:ext uri="{BB962C8B-B14F-4D97-AF65-F5344CB8AC3E}">
        <p14:creationId xmlns:p14="http://schemas.microsoft.com/office/powerpoint/2010/main" val="6522764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 on results</a:t>
            </a:r>
            <a:endParaRPr lang="en-US" dirty="0"/>
          </a:p>
        </p:txBody>
      </p:sp>
      <p:sp>
        <p:nvSpPr>
          <p:cNvPr id="3" name="Content Placeholder 2"/>
          <p:cNvSpPr>
            <a:spLocks noGrp="1"/>
          </p:cNvSpPr>
          <p:nvPr>
            <p:ph idx="1"/>
          </p:nvPr>
        </p:nvSpPr>
        <p:spPr/>
        <p:txBody>
          <a:bodyPr/>
          <a:lstStyle/>
          <a:p>
            <a:r>
              <a:rPr lang="en-US" dirty="0" smtClean="0"/>
              <a:t>GWR should have been used, for more rigorous testing between constituency voting and twitter topics. Spatial Error model an base indicator.</a:t>
            </a:r>
          </a:p>
          <a:p>
            <a:r>
              <a:rPr lang="en-US" dirty="0" smtClean="0"/>
              <a:t>More work needs to be done on the topic modelling, a good process but needs finesse and understanding of representativeness. Subjective.</a:t>
            </a:r>
          </a:p>
          <a:p>
            <a:r>
              <a:rPr lang="en-US" dirty="0" smtClean="0"/>
              <a:t>Perhaps another approach to examining events through social media could have been explored. Of all the events through the campaign that generated the widest engagement, it was the Result, highlights difficulty of measuring topics/opinions on the platform and making it useful.</a:t>
            </a:r>
          </a:p>
          <a:p>
            <a:r>
              <a:rPr lang="en-US" dirty="0" smtClean="0"/>
              <a:t>Always needs to be framed within twitter, not trying to project onto beyond the platform onto general population (e.g. opinion polling using social media). </a:t>
            </a:r>
          </a:p>
          <a:p>
            <a:endParaRPr lang="en-US" dirty="0" smtClean="0"/>
          </a:p>
          <a:p>
            <a:endParaRPr lang="en-US" dirty="0"/>
          </a:p>
        </p:txBody>
      </p:sp>
    </p:spTree>
    <p:extLst>
      <p:ext uri="{BB962C8B-B14F-4D97-AF65-F5344CB8AC3E}">
        <p14:creationId xmlns:p14="http://schemas.microsoft.com/office/powerpoint/2010/main" val="421013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929" y="2951003"/>
            <a:ext cx="9692640" cy="1325562"/>
          </a:xfrm>
        </p:spPr>
        <p:txBody>
          <a:bodyPr>
            <a:normAutofit fontScale="90000"/>
          </a:bodyPr>
          <a:lstStyle/>
          <a:p>
            <a:pPr algn="ctr"/>
            <a:r>
              <a:rPr lang="en-US" dirty="0" smtClean="0"/>
              <a:t>Thank You and Enjoy the rest of GISRUK!!! </a:t>
            </a:r>
            <a:r>
              <a:rPr lang="en-US" dirty="0" smtClean="0">
                <a:sym typeface="Wingdings"/>
              </a:rPr>
              <a:t></a:t>
            </a:r>
            <a:br>
              <a:rPr lang="en-US" dirty="0" smtClean="0">
                <a:sym typeface="Wingdings"/>
              </a:rPr>
            </a:br>
            <a:r>
              <a:rPr lang="en-US" dirty="0">
                <a:sym typeface="Wingdings"/>
              </a:rPr>
              <a:t/>
            </a:r>
            <a:br>
              <a:rPr lang="en-US" dirty="0">
                <a:sym typeface="Wingdings"/>
              </a:rPr>
            </a:br>
            <a:r>
              <a:rPr lang="en-US" sz="2200" dirty="0" smtClean="0">
                <a:sym typeface="Wingdings"/>
              </a:rPr>
              <a:t>Any questions feel free to chat or contact me elsewhere.</a:t>
            </a:r>
            <a:endParaRPr lang="en-US" sz="2200" dirty="0"/>
          </a:p>
        </p:txBody>
      </p:sp>
      <p:sp>
        <p:nvSpPr>
          <p:cNvPr id="4" name="TextBox 3"/>
          <p:cNvSpPr txBox="1"/>
          <p:nvPr/>
        </p:nvSpPr>
        <p:spPr>
          <a:xfrm>
            <a:off x="1567543" y="5274129"/>
            <a:ext cx="4555671" cy="369332"/>
          </a:xfrm>
          <a:prstGeom prst="rect">
            <a:avLst/>
          </a:prstGeom>
          <a:noFill/>
        </p:spPr>
        <p:txBody>
          <a:bodyPr wrap="square" rtlCol="0">
            <a:spAutoFit/>
          </a:bodyPr>
          <a:lstStyle/>
          <a:p>
            <a:r>
              <a:rPr lang="en-US" dirty="0" smtClean="0"/>
              <a:t>@</a:t>
            </a:r>
            <a:r>
              <a:rPr lang="en-US" dirty="0" err="1" smtClean="0"/>
              <a:t>RobWebsterUK</a:t>
            </a:r>
            <a:endParaRPr lang="en-US" dirty="0"/>
          </a:p>
        </p:txBody>
      </p:sp>
      <p:pic>
        <p:nvPicPr>
          <p:cNvPr id="5" name="Picture 4"/>
          <p:cNvPicPr>
            <a:picLocks noChangeAspect="1"/>
          </p:cNvPicPr>
          <p:nvPr/>
        </p:nvPicPr>
        <p:blipFill>
          <a:blip r:embed="rId2"/>
          <a:stretch>
            <a:fillRect/>
          </a:stretch>
        </p:blipFill>
        <p:spPr>
          <a:xfrm>
            <a:off x="253129" y="4645995"/>
            <a:ext cx="1625600" cy="1625600"/>
          </a:xfrm>
          <a:prstGeom prst="rect">
            <a:avLst/>
          </a:prstGeom>
        </p:spPr>
      </p:pic>
      <p:sp>
        <p:nvSpPr>
          <p:cNvPr id="6" name="Rectangle 5"/>
          <p:cNvSpPr/>
          <p:nvPr/>
        </p:nvSpPr>
        <p:spPr>
          <a:xfrm>
            <a:off x="7002541" y="5274129"/>
            <a:ext cx="3756028" cy="369332"/>
          </a:xfrm>
          <a:prstGeom prst="rect">
            <a:avLst/>
          </a:prstGeom>
        </p:spPr>
        <p:txBody>
          <a:bodyPr wrap="none">
            <a:spAutoFit/>
          </a:bodyPr>
          <a:lstStyle/>
          <a:p>
            <a:r>
              <a:rPr lang="en-US" dirty="0" err="1">
                <a:latin typeface="-apple-system" charset="0"/>
              </a:rPr>
              <a:t>www.linkedin.com</a:t>
            </a:r>
            <a:r>
              <a:rPr lang="en-US" dirty="0">
                <a:latin typeface="-apple-system" charset="0"/>
              </a:rPr>
              <a:t>/in/rob-</a:t>
            </a:r>
            <a:r>
              <a:rPr lang="en-US" dirty="0" err="1">
                <a:latin typeface="-apple-system" charset="0"/>
              </a:rPr>
              <a:t>webster</a:t>
            </a:r>
            <a:r>
              <a:rPr lang="en-US" dirty="0">
                <a:latin typeface="-apple-system" charset="0"/>
              </a:rPr>
              <a:t>-geo</a:t>
            </a:r>
            <a:endParaRPr lang="en-US" dirty="0"/>
          </a:p>
        </p:txBody>
      </p:sp>
      <p:pic>
        <p:nvPicPr>
          <p:cNvPr id="7" name="Picture 6"/>
          <p:cNvPicPr>
            <a:picLocks noChangeAspect="1"/>
          </p:cNvPicPr>
          <p:nvPr/>
        </p:nvPicPr>
        <p:blipFill>
          <a:blip r:embed="rId3"/>
          <a:stretch>
            <a:fillRect/>
          </a:stretch>
        </p:blipFill>
        <p:spPr>
          <a:xfrm>
            <a:off x="6123214" y="5050940"/>
            <a:ext cx="815709" cy="815709"/>
          </a:xfrm>
          <a:prstGeom prst="rect">
            <a:avLst/>
          </a:prstGeom>
        </p:spPr>
      </p:pic>
      <p:sp>
        <p:nvSpPr>
          <p:cNvPr id="8" name="TextBox 7"/>
          <p:cNvSpPr txBox="1"/>
          <p:nvPr/>
        </p:nvSpPr>
        <p:spPr>
          <a:xfrm>
            <a:off x="7002542" y="5902263"/>
            <a:ext cx="3088516" cy="369332"/>
          </a:xfrm>
          <a:prstGeom prst="rect">
            <a:avLst/>
          </a:prstGeom>
          <a:noFill/>
        </p:spPr>
        <p:txBody>
          <a:bodyPr wrap="square" rtlCol="0">
            <a:spAutoFit/>
          </a:bodyPr>
          <a:lstStyle/>
          <a:p>
            <a:r>
              <a:rPr lang="en-US" dirty="0" smtClean="0"/>
              <a:t>rob.a.webster1@gmail.com</a:t>
            </a:r>
            <a:endParaRPr lang="en-US" dirty="0"/>
          </a:p>
        </p:txBody>
      </p:sp>
    </p:spTree>
    <p:extLst>
      <p:ext uri="{BB962C8B-B14F-4D97-AF65-F5344CB8AC3E}">
        <p14:creationId xmlns:p14="http://schemas.microsoft.com/office/powerpoint/2010/main" val="1840631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look at EU Referendum using data from Twitter?</a:t>
            </a:r>
            <a:endParaRPr lang="en-US" dirty="0"/>
          </a:p>
        </p:txBody>
      </p:sp>
      <p:sp>
        <p:nvSpPr>
          <p:cNvPr id="3" name="Content Placeholder 2"/>
          <p:cNvSpPr>
            <a:spLocks noGrp="1"/>
          </p:cNvSpPr>
          <p:nvPr>
            <p:ph idx="1"/>
          </p:nvPr>
        </p:nvSpPr>
        <p:spPr/>
        <p:txBody>
          <a:bodyPr>
            <a:normAutofit/>
          </a:bodyPr>
          <a:lstStyle/>
          <a:p>
            <a:endParaRPr lang="en-US" sz="2800" dirty="0" smtClean="0"/>
          </a:p>
          <a:p>
            <a:r>
              <a:rPr lang="en-US" sz="2800" dirty="0" smtClean="0"/>
              <a:t>Massive source of time series data </a:t>
            </a:r>
            <a:r>
              <a:rPr lang="mr-IN" sz="2800" dirty="0" smtClean="0"/>
              <a:t>–</a:t>
            </a:r>
            <a:r>
              <a:rPr lang="en-US" sz="2800" dirty="0" smtClean="0"/>
              <a:t> Good for looking at events</a:t>
            </a:r>
          </a:p>
          <a:p>
            <a:r>
              <a:rPr lang="en-US" sz="2800" dirty="0" smtClean="0"/>
              <a:t>Geolocated</a:t>
            </a:r>
          </a:p>
          <a:p>
            <a:r>
              <a:rPr lang="en-US" sz="2800" dirty="0" smtClean="0"/>
              <a:t>Available to get data through API</a:t>
            </a:r>
          </a:p>
          <a:p>
            <a:r>
              <a:rPr lang="en-US" sz="2800" dirty="0" smtClean="0"/>
              <a:t>Use R!!!! </a:t>
            </a:r>
          </a:p>
          <a:p>
            <a:endParaRPr lang="en-US" sz="2800" dirty="0" smtClean="0"/>
          </a:p>
        </p:txBody>
      </p:sp>
      <p:pic>
        <p:nvPicPr>
          <p:cNvPr id="4" name="Picture 3"/>
          <p:cNvPicPr>
            <a:picLocks noChangeAspect="1"/>
          </p:cNvPicPr>
          <p:nvPr/>
        </p:nvPicPr>
        <p:blipFill>
          <a:blip r:embed="rId3"/>
          <a:stretch>
            <a:fillRect/>
          </a:stretch>
        </p:blipFill>
        <p:spPr>
          <a:xfrm>
            <a:off x="7935686" y="3206032"/>
            <a:ext cx="3366556" cy="3651968"/>
          </a:xfrm>
          <a:prstGeom prst="rect">
            <a:avLst/>
          </a:prstGeom>
        </p:spPr>
      </p:pic>
      <p:sp>
        <p:nvSpPr>
          <p:cNvPr id="6" name="Rectangle 5"/>
          <p:cNvSpPr/>
          <p:nvPr/>
        </p:nvSpPr>
        <p:spPr>
          <a:xfrm>
            <a:off x="3304032" y="4908051"/>
            <a:ext cx="6096000" cy="7201972"/>
          </a:xfrm>
          <a:prstGeom prst="rect">
            <a:avLst/>
          </a:prstGeom>
        </p:spPr>
        <p:txBody>
          <a:bodyPr>
            <a:spAutoFit/>
          </a:bodyPr>
          <a:lstStyle/>
          <a:p>
            <a:r>
              <a:rPr lang="en-US" sz="1100" dirty="0">
                <a:solidFill>
                  <a:srgbClr val="9537FF"/>
                </a:solidFill>
                <a:latin typeface="Helvetica" charset="0"/>
              </a:rPr>
              <a:t>library</a:t>
            </a:r>
            <a:r>
              <a:rPr lang="en-US" sz="1100" dirty="0">
                <a:solidFill>
                  <a:srgbClr val="011994"/>
                </a:solidFill>
                <a:latin typeface="Helvetica" charset="0"/>
              </a:rPr>
              <a:t>(</a:t>
            </a:r>
            <a:r>
              <a:rPr lang="en-US" sz="1100" dirty="0">
                <a:solidFill>
                  <a:srgbClr val="000000"/>
                </a:solidFill>
                <a:latin typeface="Helvetica" charset="0"/>
              </a:rPr>
              <a:t>tools</a:t>
            </a:r>
            <a:r>
              <a:rPr lang="en-US" sz="1100" dirty="0">
                <a:solidFill>
                  <a:srgbClr val="011994"/>
                </a:solidFill>
                <a:latin typeface="Helvetica" charset="0"/>
              </a:rPr>
              <a:t>)</a:t>
            </a:r>
            <a:endParaRPr lang="en-US" sz="1100" dirty="0">
              <a:solidFill>
                <a:srgbClr val="9537FF"/>
              </a:solidFill>
              <a:latin typeface="Helvetica" charset="0"/>
            </a:endParaRPr>
          </a:p>
          <a:p>
            <a:r>
              <a:rPr lang="en-US" sz="1100" dirty="0">
                <a:solidFill>
                  <a:srgbClr val="9537FF"/>
                </a:solidFill>
                <a:latin typeface="Helvetica" charset="0"/>
              </a:rPr>
              <a:t>library</a:t>
            </a:r>
            <a:r>
              <a:rPr lang="en-US" sz="1100" dirty="0">
                <a:solidFill>
                  <a:srgbClr val="011994"/>
                </a:solidFill>
                <a:latin typeface="Helvetica" charset="0"/>
              </a:rPr>
              <a:t>(</a:t>
            </a:r>
            <a:r>
              <a:rPr lang="en-US" sz="1100" dirty="0" err="1">
                <a:solidFill>
                  <a:srgbClr val="000000"/>
                </a:solidFill>
                <a:latin typeface="Helvetica" charset="0"/>
              </a:rPr>
              <a:t>rgdal</a:t>
            </a:r>
            <a:r>
              <a:rPr lang="en-US" sz="1100" dirty="0">
                <a:solidFill>
                  <a:srgbClr val="011994"/>
                </a:solidFill>
                <a:latin typeface="Helvetica" charset="0"/>
              </a:rPr>
              <a:t>)</a:t>
            </a:r>
            <a:endParaRPr lang="en-US" sz="1100" dirty="0">
              <a:solidFill>
                <a:srgbClr val="9537FF"/>
              </a:solidFill>
              <a:latin typeface="Helvetica" charset="0"/>
            </a:endParaRPr>
          </a:p>
          <a:p>
            <a:r>
              <a:rPr lang="en-US" sz="1100" dirty="0">
                <a:solidFill>
                  <a:srgbClr val="9537FF"/>
                </a:solidFill>
                <a:latin typeface="Helvetica" charset="0"/>
              </a:rPr>
              <a:t>library</a:t>
            </a:r>
            <a:r>
              <a:rPr lang="en-US" sz="1100" dirty="0">
                <a:solidFill>
                  <a:srgbClr val="011994"/>
                </a:solidFill>
                <a:latin typeface="Helvetica" charset="0"/>
              </a:rPr>
              <a:t>(</a:t>
            </a:r>
            <a:r>
              <a:rPr lang="en-US" sz="1100" dirty="0" err="1">
                <a:latin typeface="Helvetica" charset="0"/>
              </a:rPr>
              <a:t>GISTools</a:t>
            </a:r>
            <a:r>
              <a:rPr lang="en-US" sz="1100" dirty="0">
                <a:solidFill>
                  <a:srgbClr val="011994"/>
                </a:solidFill>
                <a:latin typeface="Helvetica" charset="0"/>
              </a:rPr>
              <a:t>)</a:t>
            </a:r>
            <a:endParaRPr lang="en-US" sz="1100" dirty="0">
              <a:latin typeface="Helvetica" charset="0"/>
            </a:endParaRPr>
          </a:p>
          <a:p>
            <a:r>
              <a:rPr lang="en-US" sz="1100" dirty="0">
                <a:solidFill>
                  <a:srgbClr val="009000"/>
                </a:solidFill>
                <a:latin typeface="Helvetica" charset="0"/>
              </a:rPr>
              <a:t>#Define Projections</a:t>
            </a:r>
          </a:p>
          <a:p>
            <a:r>
              <a:rPr lang="en-US" sz="1100" dirty="0" err="1">
                <a:solidFill>
                  <a:srgbClr val="000000"/>
                </a:solidFill>
                <a:latin typeface="Helvetica" charset="0"/>
              </a:rPr>
              <a:t>ukgrid</a:t>
            </a:r>
            <a:r>
              <a:rPr lang="en-US" sz="1100" dirty="0">
                <a:solidFill>
                  <a:srgbClr val="000000"/>
                </a:solidFill>
                <a:latin typeface="Helvetica" charset="0"/>
              </a:rPr>
              <a:t> </a:t>
            </a:r>
            <a:r>
              <a:rPr lang="en-US" sz="1100" dirty="0">
                <a:solidFill>
                  <a:srgbClr val="011994"/>
                </a:solidFill>
                <a:latin typeface="Helvetica" charset="0"/>
              </a:rPr>
              <a:t>= </a:t>
            </a:r>
            <a:r>
              <a:rPr lang="en-US" sz="1100" dirty="0">
                <a:solidFill>
                  <a:srgbClr val="939393"/>
                </a:solidFill>
                <a:latin typeface="Helvetica" charset="0"/>
              </a:rPr>
              <a:t>"+</a:t>
            </a:r>
            <a:r>
              <a:rPr lang="en-US" sz="1100" dirty="0" err="1">
                <a:solidFill>
                  <a:srgbClr val="939393"/>
                </a:solidFill>
                <a:latin typeface="Helvetica" charset="0"/>
              </a:rPr>
              <a:t>init</a:t>
            </a:r>
            <a:r>
              <a:rPr lang="en-US" sz="1100" dirty="0">
                <a:solidFill>
                  <a:srgbClr val="939393"/>
                </a:solidFill>
                <a:latin typeface="Helvetica" charset="0"/>
              </a:rPr>
              <a:t>=epsg:27700"</a:t>
            </a:r>
          </a:p>
          <a:p>
            <a:r>
              <a:rPr lang="en-US" sz="1100" dirty="0" err="1">
                <a:solidFill>
                  <a:srgbClr val="000000"/>
                </a:solidFill>
                <a:latin typeface="Helvetica" charset="0"/>
              </a:rPr>
              <a:t>latlong</a:t>
            </a:r>
            <a:r>
              <a:rPr lang="en-US" sz="1100" dirty="0">
                <a:solidFill>
                  <a:srgbClr val="000000"/>
                </a:solidFill>
                <a:latin typeface="Helvetica" charset="0"/>
              </a:rPr>
              <a:t> </a:t>
            </a:r>
            <a:r>
              <a:rPr lang="en-US" sz="1100" dirty="0">
                <a:solidFill>
                  <a:srgbClr val="011994"/>
                </a:solidFill>
                <a:latin typeface="Helvetica" charset="0"/>
              </a:rPr>
              <a:t>= </a:t>
            </a:r>
            <a:r>
              <a:rPr lang="en-US" sz="1100" dirty="0">
                <a:solidFill>
                  <a:srgbClr val="939393"/>
                </a:solidFill>
                <a:latin typeface="Helvetica" charset="0"/>
              </a:rPr>
              <a:t>"+</a:t>
            </a:r>
            <a:r>
              <a:rPr lang="en-US" sz="1100" dirty="0" err="1">
                <a:solidFill>
                  <a:srgbClr val="939393"/>
                </a:solidFill>
                <a:latin typeface="Helvetica" charset="0"/>
              </a:rPr>
              <a:t>init</a:t>
            </a:r>
            <a:r>
              <a:rPr lang="en-US" sz="1100" dirty="0">
                <a:solidFill>
                  <a:srgbClr val="939393"/>
                </a:solidFill>
                <a:latin typeface="Helvetica" charset="0"/>
              </a:rPr>
              <a:t>=epsg:4326"</a:t>
            </a:r>
          </a:p>
          <a:p>
            <a:r>
              <a:rPr lang="en-US" sz="1100" dirty="0">
                <a:solidFill>
                  <a:srgbClr val="0433FF"/>
                </a:solidFill>
                <a:latin typeface="Helvetica" charset="0"/>
              </a:rPr>
              <a:t>for</a:t>
            </a:r>
            <a:r>
              <a:rPr lang="en-US" sz="1100" dirty="0">
                <a:solidFill>
                  <a:srgbClr val="011994"/>
                </a:solidFill>
                <a:latin typeface="Helvetica" charset="0"/>
              </a:rPr>
              <a:t>(</a:t>
            </a:r>
            <a:r>
              <a:rPr lang="en-US" sz="1100" dirty="0" err="1">
                <a:solidFill>
                  <a:srgbClr val="000000"/>
                </a:solidFill>
                <a:latin typeface="Helvetica" charset="0"/>
              </a:rPr>
              <a:t>i</a:t>
            </a:r>
            <a:r>
              <a:rPr lang="en-US" sz="1100" dirty="0">
                <a:solidFill>
                  <a:srgbClr val="000000"/>
                </a:solidFill>
                <a:latin typeface="Helvetica" charset="0"/>
              </a:rPr>
              <a:t> </a:t>
            </a:r>
            <a:r>
              <a:rPr lang="en-US" sz="1100" dirty="0">
                <a:solidFill>
                  <a:srgbClr val="0433FF"/>
                </a:solidFill>
                <a:latin typeface="Helvetica" charset="0"/>
              </a:rPr>
              <a:t>in </a:t>
            </a:r>
            <a:r>
              <a:rPr lang="en-US" sz="1100" dirty="0">
                <a:solidFill>
                  <a:srgbClr val="FF9400"/>
                </a:solidFill>
                <a:latin typeface="Helvetica" charset="0"/>
              </a:rPr>
              <a:t>1</a:t>
            </a:r>
            <a:r>
              <a:rPr lang="en-US" sz="1100" dirty="0">
                <a:solidFill>
                  <a:srgbClr val="011994"/>
                </a:solidFill>
                <a:latin typeface="Helvetica" charset="0"/>
              </a:rPr>
              <a:t>:</a:t>
            </a:r>
            <a:r>
              <a:rPr lang="en-US" sz="1100" dirty="0">
                <a:solidFill>
                  <a:srgbClr val="FF9400"/>
                </a:solidFill>
                <a:latin typeface="Helvetica" charset="0"/>
              </a:rPr>
              <a:t>19</a:t>
            </a:r>
            <a:r>
              <a:rPr lang="en-US" sz="1100" dirty="0">
                <a:solidFill>
                  <a:srgbClr val="011994"/>
                </a:solidFill>
                <a:latin typeface="Helvetica" charset="0"/>
              </a:rPr>
              <a:t>){ </a:t>
            </a:r>
            <a:r>
              <a:rPr lang="en-US" sz="1100" dirty="0">
                <a:solidFill>
                  <a:srgbClr val="009000"/>
                </a:solidFill>
                <a:latin typeface="Helvetica" charset="0"/>
              </a:rPr>
              <a:t>#for each week</a:t>
            </a:r>
          </a:p>
          <a:p>
            <a:r>
              <a:rPr lang="en-US" sz="1100" dirty="0">
                <a:solidFill>
                  <a:srgbClr val="000000"/>
                </a:solidFill>
                <a:latin typeface="Helvetica" charset="0"/>
              </a:rPr>
              <a:t>Directory </a:t>
            </a:r>
            <a:r>
              <a:rPr lang="en-US" sz="1100" dirty="0">
                <a:solidFill>
                  <a:srgbClr val="011994"/>
                </a:solidFill>
                <a:latin typeface="Helvetica" charset="0"/>
              </a:rPr>
              <a:t>&lt;- </a:t>
            </a:r>
            <a:r>
              <a:rPr lang="en-US" sz="1100" dirty="0">
                <a:solidFill>
                  <a:srgbClr val="9537FF"/>
                </a:solidFill>
                <a:latin typeface="Helvetica" charset="0"/>
              </a:rPr>
              <a:t>paste</a:t>
            </a:r>
            <a:r>
              <a:rPr lang="en-US" sz="1100" dirty="0">
                <a:solidFill>
                  <a:srgbClr val="011994"/>
                </a:solidFill>
                <a:latin typeface="Helvetica" charset="0"/>
              </a:rPr>
              <a:t>(</a:t>
            </a:r>
            <a:r>
              <a:rPr lang="en-US" sz="1100" dirty="0">
                <a:solidFill>
                  <a:srgbClr val="939393"/>
                </a:solidFill>
                <a:latin typeface="Helvetica" charset="0"/>
              </a:rPr>
              <a:t>"~..../WK"</a:t>
            </a:r>
            <a:r>
              <a:rPr lang="en-US" sz="1100" dirty="0">
                <a:solidFill>
                  <a:srgbClr val="000000"/>
                </a:solidFill>
                <a:latin typeface="Helvetica" charset="0"/>
              </a:rPr>
              <a:t>,</a:t>
            </a:r>
            <a:r>
              <a:rPr lang="en-US" sz="1100" dirty="0" err="1">
                <a:solidFill>
                  <a:srgbClr val="000000"/>
                </a:solidFill>
                <a:latin typeface="Helvetica" charset="0"/>
              </a:rPr>
              <a:t>i,sep</a:t>
            </a:r>
            <a:r>
              <a:rPr lang="en-US" sz="1100" dirty="0">
                <a:solidFill>
                  <a:srgbClr val="000000"/>
                </a:solidFill>
                <a:latin typeface="Helvetica" charset="0"/>
              </a:rPr>
              <a:t> </a:t>
            </a:r>
            <a:r>
              <a:rPr lang="en-US" sz="1100" dirty="0">
                <a:solidFill>
                  <a:srgbClr val="011994"/>
                </a:solidFill>
                <a:latin typeface="Helvetica" charset="0"/>
              </a:rPr>
              <a:t>= </a:t>
            </a:r>
            <a:r>
              <a:rPr lang="en-US" sz="1100" dirty="0">
                <a:solidFill>
                  <a:srgbClr val="939393"/>
                </a:solidFill>
                <a:latin typeface="Helvetica" charset="0"/>
              </a:rPr>
              <a:t>""</a:t>
            </a:r>
            <a:r>
              <a:rPr lang="en-US" sz="1100" dirty="0">
                <a:solidFill>
                  <a:srgbClr val="011994"/>
                </a:solidFill>
                <a:latin typeface="Helvetica" charset="0"/>
              </a:rPr>
              <a:t>) </a:t>
            </a:r>
            <a:r>
              <a:rPr lang="en-US" sz="1100" dirty="0">
                <a:solidFill>
                  <a:srgbClr val="009000"/>
                </a:solidFill>
                <a:latin typeface="Helvetica" charset="0"/>
              </a:rPr>
              <a:t>#set to weeks directory</a:t>
            </a:r>
          </a:p>
          <a:p>
            <a:r>
              <a:rPr lang="en-US" sz="1100" dirty="0" err="1">
                <a:solidFill>
                  <a:srgbClr val="9537FF"/>
                </a:solidFill>
                <a:latin typeface="Helvetica" charset="0"/>
              </a:rPr>
              <a:t>setwd</a:t>
            </a:r>
            <a:r>
              <a:rPr lang="en-US" sz="1100" dirty="0">
                <a:solidFill>
                  <a:srgbClr val="011994"/>
                </a:solidFill>
                <a:latin typeface="Helvetica" charset="0"/>
              </a:rPr>
              <a:t>(</a:t>
            </a:r>
            <a:r>
              <a:rPr lang="en-US" sz="1100" dirty="0">
                <a:latin typeface="Helvetica" charset="0"/>
              </a:rPr>
              <a:t>Directory</a:t>
            </a:r>
            <a:r>
              <a:rPr lang="en-US" sz="1100" dirty="0">
                <a:solidFill>
                  <a:srgbClr val="011994"/>
                </a:solidFill>
                <a:latin typeface="Helvetica" charset="0"/>
              </a:rPr>
              <a:t>)</a:t>
            </a:r>
            <a:endParaRPr lang="en-US" sz="1100" dirty="0">
              <a:latin typeface="Helvetica" charset="0"/>
            </a:endParaRPr>
          </a:p>
          <a:p>
            <a:r>
              <a:rPr lang="en-US" sz="1100" dirty="0">
                <a:latin typeface="Helvetica" charset="0"/>
              </a:rPr>
              <a:t>filenames </a:t>
            </a:r>
            <a:r>
              <a:rPr lang="en-US" sz="1100" dirty="0">
                <a:solidFill>
                  <a:srgbClr val="011994"/>
                </a:solidFill>
                <a:latin typeface="Helvetica" charset="0"/>
              </a:rPr>
              <a:t>&lt;- </a:t>
            </a:r>
            <a:r>
              <a:rPr lang="en-US" sz="1100" dirty="0" err="1">
                <a:latin typeface="Helvetica" charset="0"/>
              </a:rPr>
              <a:t>list.files</a:t>
            </a:r>
            <a:r>
              <a:rPr lang="en-US" sz="1100" dirty="0">
                <a:solidFill>
                  <a:srgbClr val="011994"/>
                </a:solidFill>
                <a:latin typeface="Helvetica" charset="0"/>
              </a:rPr>
              <a:t>(</a:t>
            </a:r>
            <a:r>
              <a:rPr lang="en-US" sz="1100" dirty="0">
                <a:latin typeface="Helvetica" charset="0"/>
              </a:rPr>
              <a:t>, pattern </a:t>
            </a:r>
            <a:r>
              <a:rPr lang="en-US" sz="1100" dirty="0">
                <a:solidFill>
                  <a:srgbClr val="011994"/>
                </a:solidFill>
                <a:latin typeface="Helvetica" charset="0"/>
              </a:rPr>
              <a:t>= </a:t>
            </a:r>
            <a:r>
              <a:rPr lang="en-US" sz="1100" dirty="0">
                <a:solidFill>
                  <a:srgbClr val="939393"/>
                </a:solidFill>
                <a:latin typeface="Helvetica" charset="0"/>
              </a:rPr>
              <a:t>".csv"</a:t>
            </a:r>
            <a:r>
              <a:rPr lang="en-US" sz="1100" dirty="0">
                <a:solidFill>
                  <a:srgbClr val="011994"/>
                </a:solidFill>
                <a:latin typeface="Helvetica" charset="0"/>
              </a:rPr>
              <a:t>)</a:t>
            </a:r>
            <a:endParaRPr lang="en-US" sz="1100" dirty="0">
              <a:latin typeface="Helvetica" charset="0"/>
            </a:endParaRPr>
          </a:p>
          <a:p>
            <a:r>
              <a:rPr lang="en-US" sz="1100" dirty="0">
                <a:solidFill>
                  <a:srgbClr val="0433FF"/>
                </a:solidFill>
                <a:latin typeface="Helvetica" charset="0"/>
              </a:rPr>
              <a:t>for</a:t>
            </a:r>
            <a:r>
              <a:rPr lang="en-US" sz="1100" dirty="0">
                <a:solidFill>
                  <a:srgbClr val="011994"/>
                </a:solidFill>
                <a:latin typeface="Helvetica" charset="0"/>
              </a:rPr>
              <a:t>(</a:t>
            </a:r>
            <a:r>
              <a:rPr lang="en-US" sz="1100" dirty="0">
                <a:solidFill>
                  <a:srgbClr val="000000"/>
                </a:solidFill>
                <a:latin typeface="Helvetica" charset="0"/>
              </a:rPr>
              <a:t>j </a:t>
            </a:r>
            <a:r>
              <a:rPr lang="en-US" sz="1100" dirty="0">
                <a:solidFill>
                  <a:srgbClr val="0433FF"/>
                </a:solidFill>
                <a:latin typeface="Helvetica" charset="0"/>
              </a:rPr>
              <a:t>in </a:t>
            </a:r>
            <a:r>
              <a:rPr lang="en-US" sz="1100" dirty="0">
                <a:solidFill>
                  <a:srgbClr val="FF9400"/>
                </a:solidFill>
                <a:latin typeface="Helvetica" charset="0"/>
              </a:rPr>
              <a:t>1</a:t>
            </a:r>
            <a:r>
              <a:rPr lang="en-US" sz="1100" dirty="0">
                <a:solidFill>
                  <a:srgbClr val="011994"/>
                </a:solidFill>
                <a:latin typeface="Helvetica" charset="0"/>
              </a:rPr>
              <a:t>:</a:t>
            </a:r>
            <a:r>
              <a:rPr lang="en-US" sz="1100" dirty="0">
                <a:solidFill>
                  <a:srgbClr val="9537FF"/>
                </a:solidFill>
                <a:latin typeface="Helvetica" charset="0"/>
              </a:rPr>
              <a:t>length</a:t>
            </a:r>
            <a:r>
              <a:rPr lang="en-US" sz="1100" dirty="0">
                <a:solidFill>
                  <a:srgbClr val="011994"/>
                </a:solidFill>
                <a:latin typeface="Helvetica" charset="0"/>
              </a:rPr>
              <a:t>(</a:t>
            </a:r>
            <a:r>
              <a:rPr lang="en-US" sz="1100" dirty="0">
                <a:solidFill>
                  <a:srgbClr val="000000"/>
                </a:solidFill>
                <a:latin typeface="Helvetica" charset="0"/>
              </a:rPr>
              <a:t>filenames</a:t>
            </a:r>
            <a:r>
              <a:rPr lang="en-US" sz="1100" dirty="0">
                <a:solidFill>
                  <a:srgbClr val="011994"/>
                </a:solidFill>
                <a:latin typeface="Helvetica" charset="0"/>
              </a:rPr>
              <a:t>)) { </a:t>
            </a:r>
            <a:r>
              <a:rPr lang="en-US" sz="1100" dirty="0">
                <a:solidFill>
                  <a:srgbClr val="009000"/>
                </a:solidFill>
                <a:latin typeface="Helvetica" charset="0"/>
              </a:rPr>
              <a:t>#for each topic</a:t>
            </a:r>
          </a:p>
          <a:p>
            <a:r>
              <a:rPr lang="en-US" sz="1100" dirty="0">
                <a:latin typeface="Helvetica" charset="0"/>
              </a:rPr>
              <a:t>Name </a:t>
            </a:r>
            <a:r>
              <a:rPr lang="en-US" sz="1100" dirty="0">
                <a:solidFill>
                  <a:srgbClr val="011994"/>
                </a:solidFill>
                <a:latin typeface="Helvetica" charset="0"/>
              </a:rPr>
              <a:t>&lt;-</a:t>
            </a:r>
            <a:r>
              <a:rPr lang="en-US" sz="1100" dirty="0" err="1">
                <a:latin typeface="Helvetica" charset="0"/>
              </a:rPr>
              <a:t>file_path_sans_ext</a:t>
            </a:r>
            <a:r>
              <a:rPr lang="en-US" sz="1100" dirty="0">
                <a:solidFill>
                  <a:srgbClr val="011994"/>
                </a:solidFill>
                <a:latin typeface="Helvetica" charset="0"/>
              </a:rPr>
              <a:t>(</a:t>
            </a:r>
            <a:r>
              <a:rPr lang="en-US" sz="1100" dirty="0">
                <a:latin typeface="Helvetica" charset="0"/>
              </a:rPr>
              <a:t>filenames</a:t>
            </a:r>
            <a:r>
              <a:rPr lang="en-US" sz="1100" dirty="0">
                <a:solidFill>
                  <a:srgbClr val="011994"/>
                </a:solidFill>
                <a:latin typeface="Helvetica" charset="0"/>
              </a:rPr>
              <a:t>[</a:t>
            </a:r>
            <a:r>
              <a:rPr lang="en-US" sz="1100" dirty="0">
                <a:latin typeface="Helvetica" charset="0"/>
              </a:rPr>
              <a:t>j</a:t>
            </a:r>
            <a:r>
              <a:rPr lang="en-US" sz="1100" dirty="0">
                <a:solidFill>
                  <a:srgbClr val="011994"/>
                </a:solidFill>
                <a:latin typeface="Helvetica" charset="0"/>
              </a:rPr>
              <a:t>]) </a:t>
            </a:r>
            <a:r>
              <a:rPr lang="en-US" sz="1100" dirty="0">
                <a:solidFill>
                  <a:srgbClr val="009000"/>
                </a:solidFill>
                <a:latin typeface="Helvetica" charset="0"/>
              </a:rPr>
              <a:t>#gets tweets from a</a:t>
            </a:r>
            <a:endParaRPr lang="en-US" sz="1100" dirty="0">
              <a:latin typeface="Helvetica" charset="0"/>
            </a:endParaRPr>
          </a:p>
          <a:p>
            <a:r>
              <a:rPr lang="en-US" sz="1100" dirty="0">
                <a:solidFill>
                  <a:srgbClr val="009000"/>
                </a:solidFill>
                <a:latin typeface="Helvetica" charset="0"/>
              </a:rPr>
              <a:t>particular week</a:t>
            </a:r>
          </a:p>
          <a:p>
            <a:r>
              <a:rPr lang="en-US" sz="1100" dirty="0" err="1">
                <a:latin typeface="Helvetica" charset="0"/>
              </a:rPr>
              <a:t>Name_Split</a:t>
            </a:r>
            <a:r>
              <a:rPr lang="en-US" sz="1100" dirty="0">
                <a:latin typeface="Helvetica" charset="0"/>
              </a:rPr>
              <a:t> </a:t>
            </a:r>
            <a:r>
              <a:rPr lang="en-US" sz="1100" dirty="0">
                <a:solidFill>
                  <a:srgbClr val="011994"/>
                </a:solidFill>
                <a:latin typeface="Helvetica" charset="0"/>
              </a:rPr>
              <a:t>&lt;- </a:t>
            </a:r>
            <a:r>
              <a:rPr lang="en-US" sz="1100" dirty="0" err="1">
                <a:solidFill>
                  <a:srgbClr val="9537FF"/>
                </a:solidFill>
                <a:latin typeface="Helvetica" charset="0"/>
              </a:rPr>
              <a:t>strsplit</a:t>
            </a:r>
            <a:r>
              <a:rPr lang="en-US" sz="1100" dirty="0">
                <a:solidFill>
                  <a:srgbClr val="011994"/>
                </a:solidFill>
                <a:latin typeface="Helvetica" charset="0"/>
              </a:rPr>
              <a:t>(</a:t>
            </a:r>
            <a:r>
              <a:rPr lang="en-US" sz="1100" dirty="0">
                <a:latin typeface="Helvetica" charset="0"/>
              </a:rPr>
              <a:t>Name, </a:t>
            </a:r>
            <a:r>
              <a:rPr lang="en-US" sz="1100" dirty="0">
                <a:solidFill>
                  <a:srgbClr val="939393"/>
                </a:solidFill>
                <a:latin typeface="Helvetica" charset="0"/>
              </a:rPr>
              <a:t>"_"</a:t>
            </a:r>
            <a:r>
              <a:rPr lang="en-US" sz="1100" dirty="0">
                <a:solidFill>
                  <a:srgbClr val="011994"/>
                </a:solidFill>
                <a:latin typeface="Helvetica" charset="0"/>
              </a:rPr>
              <a:t>)[[</a:t>
            </a:r>
            <a:r>
              <a:rPr lang="en-US" sz="1100" dirty="0">
                <a:solidFill>
                  <a:srgbClr val="FF9400"/>
                </a:solidFill>
                <a:latin typeface="Helvetica" charset="0"/>
              </a:rPr>
              <a:t>1</a:t>
            </a:r>
            <a:r>
              <a:rPr lang="en-US" sz="1100" dirty="0">
                <a:solidFill>
                  <a:srgbClr val="011994"/>
                </a:solidFill>
                <a:latin typeface="Helvetica" charset="0"/>
              </a:rPr>
              <a:t>]]</a:t>
            </a:r>
            <a:endParaRPr lang="en-US" sz="1100" dirty="0">
              <a:latin typeface="Helvetica" charset="0"/>
            </a:endParaRPr>
          </a:p>
          <a:p>
            <a:r>
              <a:rPr lang="en-US" sz="1100" dirty="0">
                <a:solidFill>
                  <a:srgbClr val="000000"/>
                </a:solidFill>
                <a:latin typeface="Helvetica" charset="0"/>
              </a:rPr>
              <a:t>Week </a:t>
            </a:r>
            <a:r>
              <a:rPr lang="en-US" sz="1100" dirty="0">
                <a:solidFill>
                  <a:srgbClr val="011994"/>
                </a:solidFill>
                <a:latin typeface="Helvetica" charset="0"/>
              </a:rPr>
              <a:t>&lt;- </a:t>
            </a:r>
            <a:r>
              <a:rPr lang="en-US" sz="1100" dirty="0" err="1">
                <a:solidFill>
                  <a:srgbClr val="000000"/>
                </a:solidFill>
                <a:latin typeface="Helvetica" charset="0"/>
              </a:rPr>
              <a:t>Name_Split</a:t>
            </a:r>
            <a:r>
              <a:rPr lang="en-US" sz="1100" dirty="0">
                <a:solidFill>
                  <a:srgbClr val="011994"/>
                </a:solidFill>
                <a:latin typeface="Helvetica" charset="0"/>
              </a:rPr>
              <a:t>[</a:t>
            </a:r>
            <a:r>
              <a:rPr lang="en-US" sz="1100" dirty="0">
                <a:solidFill>
                  <a:srgbClr val="FF9400"/>
                </a:solidFill>
                <a:latin typeface="Helvetica" charset="0"/>
              </a:rPr>
              <a:t>2</a:t>
            </a:r>
            <a:r>
              <a:rPr lang="en-US" sz="1100" dirty="0">
                <a:solidFill>
                  <a:srgbClr val="011994"/>
                </a:solidFill>
                <a:latin typeface="Helvetica" charset="0"/>
              </a:rPr>
              <a:t>] </a:t>
            </a:r>
            <a:r>
              <a:rPr lang="en-US" sz="1100" dirty="0">
                <a:solidFill>
                  <a:srgbClr val="009000"/>
                </a:solidFill>
                <a:latin typeface="Helvetica" charset="0"/>
              </a:rPr>
              <a:t># gets week from filename</a:t>
            </a:r>
          </a:p>
          <a:p>
            <a:r>
              <a:rPr lang="en-US" sz="1100" dirty="0">
                <a:solidFill>
                  <a:srgbClr val="000000"/>
                </a:solidFill>
                <a:latin typeface="Helvetica" charset="0"/>
              </a:rPr>
              <a:t>Topic </a:t>
            </a:r>
            <a:r>
              <a:rPr lang="en-US" sz="1100" dirty="0">
                <a:solidFill>
                  <a:srgbClr val="011994"/>
                </a:solidFill>
                <a:latin typeface="Helvetica" charset="0"/>
              </a:rPr>
              <a:t>&lt;- </a:t>
            </a:r>
            <a:r>
              <a:rPr lang="en-US" sz="1100" dirty="0" err="1">
                <a:solidFill>
                  <a:srgbClr val="000000"/>
                </a:solidFill>
                <a:latin typeface="Helvetica" charset="0"/>
              </a:rPr>
              <a:t>Name_Split</a:t>
            </a:r>
            <a:r>
              <a:rPr lang="en-US" sz="1100" dirty="0">
                <a:solidFill>
                  <a:srgbClr val="011994"/>
                </a:solidFill>
                <a:latin typeface="Helvetica" charset="0"/>
              </a:rPr>
              <a:t>[</a:t>
            </a:r>
            <a:r>
              <a:rPr lang="en-US" sz="1100" dirty="0">
                <a:solidFill>
                  <a:srgbClr val="FF9400"/>
                </a:solidFill>
                <a:latin typeface="Helvetica" charset="0"/>
              </a:rPr>
              <a:t>4</a:t>
            </a:r>
            <a:r>
              <a:rPr lang="en-US" sz="1100" dirty="0">
                <a:solidFill>
                  <a:srgbClr val="011994"/>
                </a:solidFill>
                <a:latin typeface="Helvetica" charset="0"/>
              </a:rPr>
              <a:t>] </a:t>
            </a:r>
            <a:r>
              <a:rPr lang="en-US" sz="1100" dirty="0">
                <a:solidFill>
                  <a:srgbClr val="009000"/>
                </a:solidFill>
                <a:latin typeface="Helvetica" charset="0"/>
              </a:rPr>
              <a:t># gets topic from filename</a:t>
            </a:r>
          </a:p>
          <a:p>
            <a:r>
              <a:rPr lang="en-US" sz="1100" dirty="0">
                <a:latin typeface="Helvetica" charset="0"/>
              </a:rPr>
              <a:t>Tweets </a:t>
            </a:r>
            <a:r>
              <a:rPr lang="en-US" sz="1100" dirty="0">
                <a:solidFill>
                  <a:srgbClr val="011994"/>
                </a:solidFill>
                <a:latin typeface="Helvetica" charset="0"/>
              </a:rPr>
              <a:t>&lt;- </a:t>
            </a:r>
            <a:r>
              <a:rPr lang="en-US" sz="1100" dirty="0" err="1">
                <a:latin typeface="Helvetica" charset="0"/>
              </a:rPr>
              <a:t>read.csv</a:t>
            </a:r>
            <a:r>
              <a:rPr lang="en-US" sz="1100" dirty="0">
                <a:solidFill>
                  <a:srgbClr val="011994"/>
                </a:solidFill>
                <a:latin typeface="Helvetica" charset="0"/>
              </a:rPr>
              <a:t>(</a:t>
            </a:r>
            <a:r>
              <a:rPr lang="en-US" sz="1100" dirty="0">
                <a:latin typeface="Helvetica" charset="0"/>
              </a:rPr>
              <a:t>filenames</a:t>
            </a:r>
            <a:r>
              <a:rPr lang="en-US" sz="1100" dirty="0">
                <a:solidFill>
                  <a:srgbClr val="011994"/>
                </a:solidFill>
                <a:latin typeface="Helvetica" charset="0"/>
              </a:rPr>
              <a:t>[</a:t>
            </a:r>
            <a:r>
              <a:rPr lang="en-US" sz="1100" dirty="0">
                <a:latin typeface="Helvetica" charset="0"/>
              </a:rPr>
              <a:t>j</a:t>
            </a:r>
            <a:r>
              <a:rPr lang="en-US" sz="1100" dirty="0">
                <a:solidFill>
                  <a:srgbClr val="011994"/>
                </a:solidFill>
                <a:latin typeface="Helvetica" charset="0"/>
              </a:rPr>
              <a:t>]) </a:t>
            </a:r>
            <a:r>
              <a:rPr lang="en-US" sz="1100" dirty="0">
                <a:solidFill>
                  <a:srgbClr val="009000"/>
                </a:solidFill>
                <a:latin typeface="Helvetica" charset="0"/>
              </a:rPr>
              <a:t>#loads tweets</a:t>
            </a:r>
            <a:endParaRPr lang="en-US" sz="1100" dirty="0">
              <a:latin typeface="Helvetica" charset="0"/>
            </a:endParaRPr>
          </a:p>
          <a:p>
            <a:r>
              <a:rPr lang="en-US" sz="1100" dirty="0">
                <a:solidFill>
                  <a:srgbClr val="9537FF"/>
                </a:solidFill>
                <a:latin typeface="Helvetica" charset="0"/>
              </a:rPr>
              <a:t>print</a:t>
            </a:r>
            <a:r>
              <a:rPr lang="en-US" sz="1100" dirty="0">
                <a:solidFill>
                  <a:srgbClr val="011994"/>
                </a:solidFill>
                <a:latin typeface="Helvetica" charset="0"/>
              </a:rPr>
              <a:t>(</a:t>
            </a:r>
            <a:r>
              <a:rPr lang="en-US" sz="1100" dirty="0">
                <a:solidFill>
                  <a:srgbClr val="9537FF"/>
                </a:solidFill>
                <a:latin typeface="Helvetica" charset="0"/>
              </a:rPr>
              <a:t>paste</a:t>
            </a:r>
            <a:r>
              <a:rPr lang="en-US" sz="1100" dirty="0">
                <a:solidFill>
                  <a:srgbClr val="011994"/>
                </a:solidFill>
                <a:latin typeface="Helvetica" charset="0"/>
              </a:rPr>
              <a:t>(</a:t>
            </a:r>
            <a:r>
              <a:rPr lang="en-US" sz="1100" dirty="0">
                <a:solidFill>
                  <a:srgbClr val="939393"/>
                </a:solidFill>
                <a:latin typeface="Helvetica" charset="0"/>
              </a:rPr>
              <a:t>"Starting"</a:t>
            </a:r>
            <a:r>
              <a:rPr lang="en-US" sz="1100" dirty="0">
                <a:solidFill>
                  <a:srgbClr val="000000"/>
                </a:solidFill>
                <a:latin typeface="Helvetica" charset="0"/>
              </a:rPr>
              <a:t>,</a:t>
            </a:r>
            <a:r>
              <a:rPr lang="en-US" sz="1100" dirty="0" err="1">
                <a:solidFill>
                  <a:srgbClr val="000000"/>
                </a:solidFill>
                <a:latin typeface="Helvetica" charset="0"/>
              </a:rPr>
              <a:t>Name,sep</a:t>
            </a:r>
            <a:r>
              <a:rPr lang="en-US" sz="1100" dirty="0">
                <a:solidFill>
                  <a:srgbClr val="000000"/>
                </a:solidFill>
                <a:latin typeface="Helvetica" charset="0"/>
              </a:rPr>
              <a:t> </a:t>
            </a:r>
            <a:r>
              <a:rPr lang="en-US" sz="1100" dirty="0">
                <a:solidFill>
                  <a:srgbClr val="011994"/>
                </a:solidFill>
                <a:latin typeface="Helvetica" charset="0"/>
              </a:rPr>
              <a:t>= </a:t>
            </a:r>
            <a:r>
              <a:rPr lang="en-US" sz="1100" dirty="0">
                <a:solidFill>
                  <a:srgbClr val="939393"/>
                </a:solidFill>
                <a:latin typeface="Helvetica" charset="0"/>
              </a:rPr>
              <a:t>" "</a:t>
            </a:r>
            <a:r>
              <a:rPr lang="en-US" sz="1100" dirty="0">
                <a:solidFill>
                  <a:srgbClr val="011994"/>
                </a:solidFill>
                <a:latin typeface="Helvetica" charset="0"/>
              </a:rPr>
              <a:t>))</a:t>
            </a:r>
            <a:endParaRPr lang="en-US" sz="1100" dirty="0">
              <a:solidFill>
                <a:srgbClr val="939393"/>
              </a:solidFill>
              <a:latin typeface="Helvetica" charset="0"/>
            </a:endParaRPr>
          </a:p>
          <a:p>
            <a:r>
              <a:rPr lang="en-US" sz="1100" dirty="0" err="1">
                <a:latin typeface="Helvetica" charset="0"/>
              </a:rPr>
              <a:t>Tweets_Bare</a:t>
            </a:r>
            <a:r>
              <a:rPr lang="en-US" sz="1100" dirty="0">
                <a:latin typeface="Helvetica" charset="0"/>
              </a:rPr>
              <a:t> </a:t>
            </a:r>
            <a:r>
              <a:rPr lang="en-US" sz="1100" dirty="0">
                <a:solidFill>
                  <a:srgbClr val="011994"/>
                </a:solidFill>
                <a:latin typeface="Helvetica" charset="0"/>
              </a:rPr>
              <a:t>&lt;- </a:t>
            </a:r>
            <a:r>
              <a:rPr lang="en-US" sz="1100" dirty="0">
                <a:latin typeface="Helvetica" charset="0"/>
              </a:rPr>
              <a:t>Tweets</a:t>
            </a:r>
            <a:r>
              <a:rPr lang="en-US" sz="1100" dirty="0">
                <a:solidFill>
                  <a:srgbClr val="011994"/>
                </a:solidFill>
                <a:latin typeface="Helvetica" charset="0"/>
              </a:rPr>
              <a:t>[</a:t>
            </a:r>
            <a:r>
              <a:rPr lang="en-US" sz="1100" dirty="0">
                <a:latin typeface="Helvetica" charset="0"/>
              </a:rPr>
              <a:t>,</a:t>
            </a:r>
            <a:r>
              <a:rPr lang="en-US" sz="1100" dirty="0">
                <a:solidFill>
                  <a:srgbClr val="9537FF"/>
                </a:solidFill>
                <a:latin typeface="Helvetica" charset="0"/>
              </a:rPr>
              <a:t>c</a:t>
            </a:r>
            <a:r>
              <a:rPr lang="en-US" sz="1100" dirty="0">
                <a:solidFill>
                  <a:srgbClr val="011994"/>
                </a:solidFill>
                <a:latin typeface="Helvetica" charset="0"/>
              </a:rPr>
              <a:t>(</a:t>
            </a:r>
            <a:r>
              <a:rPr lang="en-US" sz="1100" dirty="0">
                <a:solidFill>
                  <a:srgbClr val="FF9400"/>
                </a:solidFill>
                <a:latin typeface="Helvetica" charset="0"/>
              </a:rPr>
              <a:t>8</a:t>
            </a:r>
            <a:r>
              <a:rPr lang="en-US" sz="1100" dirty="0">
                <a:latin typeface="Helvetica" charset="0"/>
              </a:rPr>
              <a:t>,</a:t>
            </a:r>
            <a:r>
              <a:rPr lang="en-US" sz="1100" dirty="0">
                <a:solidFill>
                  <a:srgbClr val="FF9400"/>
                </a:solidFill>
                <a:latin typeface="Helvetica" charset="0"/>
              </a:rPr>
              <a:t>16</a:t>
            </a:r>
            <a:r>
              <a:rPr lang="en-US" sz="1100" dirty="0">
                <a:latin typeface="Helvetica" charset="0"/>
              </a:rPr>
              <a:t>,</a:t>
            </a:r>
            <a:r>
              <a:rPr lang="en-US" sz="1100" dirty="0">
                <a:solidFill>
                  <a:srgbClr val="FF9400"/>
                </a:solidFill>
                <a:latin typeface="Helvetica" charset="0"/>
              </a:rPr>
              <a:t>23</a:t>
            </a:r>
            <a:r>
              <a:rPr lang="en-US" sz="1100" dirty="0">
                <a:latin typeface="Helvetica" charset="0"/>
              </a:rPr>
              <a:t>,</a:t>
            </a:r>
            <a:r>
              <a:rPr lang="en-US" sz="1100" dirty="0">
                <a:solidFill>
                  <a:srgbClr val="FF9400"/>
                </a:solidFill>
                <a:latin typeface="Helvetica" charset="0"/>
              </a:rPr>
              <a:t>44</a:t>
            </a:r>
            <a:r>
              <a:rPr lang="en-US" sz="1100" dirty="0">
                <a:solidFill>
                  <a:srgbClr val="011994"/>
                </a:solidFill>
                <a:latin typeface="Helvetica" charset="0"/>
              </a:rPr>
              <a:t>:</a:t>
            </a:r>
            <a:r>
              <a:rPr lang="en-US" sz="1100" dirty="0">
                <a:solidFill>
                  <a:srgbClr val="FF9400"/>
                </a:solidFill>
                <a:latin typeface="Helvetica" charset="0"/>
              </a:rPr>
              <a:t>45</a:t>
            </a:r>
            <a:r>
              <a:rPr lang="en-US" sz="1100" dirty="0">
                <a:latin typeface="Helvetica" charset="0"/>
              </a:rPr>
              <a:t>,</a:t>
            </a:r>
            <a:r>
              <a:rPr lang="en-US" sz="1100" dirty="0">
                <a:solidFill>
                  <a:srgbClr val="FF9400"/>
                </a:solidFill>
                <a:latin typeface="Helvetica" charset="0"/>
              </a:rPr>
              <a:t>50</a:t>
            </a:r>
            <a:r>
              <a:rPr lang="en-US" sz="1100" dirty="0">
                <a:solidFill>
                  <a:srgbClr val="011994"/>
                </a:solidFill>
                <a:latin typeface="Helvetica" charset="0"/>
              </a:rPr>
              <a:t>)] </a:t>
            </a:r>
            <a:r>
              <a:rPr lang="en-US" sz="1100" dirty="0">
                <a:solidFill>
                  <a:srgbClr val="009000"/>
                </a:solidFill>
                <a:latin typeface="Helvetica" charset="0"/>
              </a:rPr>
              <a:t>#removes data not</a:t>
            </a:r>
            <a:endParaRPr lang="en-US" sz="1100" dirty="0">
              <a:latin typeface="Helvetica" charset="0"/>
            </a:endParaRPr>
          </a:p>
          <a:p>
            <a:r>
              <a:rPr lang="en-US" sz="1100" dirty="0">
                <a:solidFill>
                  <a:srgbClr val="009000"/>
                </a:solidFill>
                <a:latin typeface="Helvetica" charset="0"/>
              </a:rPr>
              <a:t>required</a:t>
            </a:r>
          </a:p>
          <a:p>
            <a:r>
              <a:rPr lang="en-US" sz="1100" dirty="0">
                <a:solidFill>
                  <a:srgbClr val="9537FF"/>
                </a:solidFill>
                <a:latin typeface="Helvetica" charset="0"/>
              </a:rPr>
              <a:t>names</a:t>
            </a:r>
            <a:r>
              <a:rPr lang="en-US" sz="1100" dirty="0">
                <a:solidFill>
                  <a:srgbClr val="011994"/>
                </a:solidFill>
                <a:latin typeface="Helvetica" charset="0"/>
              </a:rPr>
              <a:t>(</a:t>
            </a:r>
            <a:r>
              <a:rPr lang="en-US" sz="1100" dirty="0" err="1">
                <a:latin typeface="Helvetica" charset="0"/>
              </a:rPr>
              <a:t>Tweets_Bare</a:t>
            </a:r>
            <a:r>
              <a:rPr lang="en-US" sz="1100" dirty="0">
                <a:solidFill>
                  <a:srgbClr val="011994"/>
                </a:solidFill>
                <a:latin typeface="Helvetica" charset="0"/>
              </a:rPr>
              <a:t>)[</a:t>
            </a:r>
            <a:r>
              <a:rPr lang="en-US" sz="1100" dirty="0">
                <a:solidFill>
                  <a:srgbClr val="9537FF"/>
                </a:solidFill>
                <a:latin typeface="Helvetica" charset="0"/>
              </a:rPr>
              <a:t>names</a:t>
            </a:r>
            <a:r>
              <a:rPr lang="en-US" sz="1100" dirty="0">
                <a:solidFill>
                  <a:srgbClr val="011994"/>
                </a:solidFill>
                <a:latin typeface="Helvetica" charset="0"/>
              </a:rPr>
              <a:t>(</a:t>
            </a:r>
            <a:r>
              <a:rPr lang="en-US" sz="1100" dirty="0" err="1">
                <a:latin typeface="Helvetica" charset="0"/>
              </a:rPr>
              <a:t>Tweets_Bare</a:t>
            </a:r>
            <a:r>
              <a:rPr lang="en-US" sz="1100" dirty="0">
                <a:solidFill>
                  <a:srgbClr val="011994"/>
                </a:solidFill>
                <a:latin typeface="Helvetica" charset="0"/>
              </a:rPr>
              <a:t>)==</a:t>
            </a:r>
            <a:r>
              <a:rPr lang="en-US" sz="1100" dirty="0">
                <a:solidFill>
                  <a:srgbClr val="939393"/>
                </a:solidFill>
                <a:latin typeface="Helvetica" charset="0"/>
              </a:rPr>
              <a:t>"</a:t>
            </a:r>
            <a:r>
              <a:rPr lang="en-US" sz="1100" dirty="0" err="1">
                <a:solidFill>
                  <a:srgbClr val="939393"/>
                </a:solidFill>
                <a:latin typeface="Helvetica" charset="0"/>
              </a:rPr>
              <a:t>place_lon</a:t>
            </a:r>
            <a:r>
              <a:rPr lang="en-US" sz="1100" dirty="0">
                <a:solidFill>
                  <a:srgbClr val="939393"/>
                </a:solidFill>
                <a:latin typeface="Helvetica" charset="0"/>
              </a:rPr>
              <a:t>"</a:t>
            </a:r>
            <a:r>
              <a:rPr lang="en-US" sz="1100" dirty="0">
                <a:solidFill>
                  <a:srgbClr val="011994"/>
                </a:solidFill>
                <a:latin typeface="Helvetica" charset="0"/>
              </a:rPr>
              <a:t>] &lt;-</a:t>
            </a:r>
            <a:endParaRPr lang="en-US" sz="1100" dirty="0">
              <a:latin typeface="Helvetica" charset="0"/>
            </a:endParaRPr>
          </a:p>
          <a:p>
            <a:r>
              <a:rPr lang="en-US" sz="1100" dirty="0">
                <a:solidFill>
                  <a:srgbClr val="939393"/>
                </a:solidFill>
                <a:latin typeface="Helvetica" charset="0"/>
              </a:rPr>
              <a:t>"Easting" </a:t>
            </a:r>
            <a:r>
              <a:rPr lang="en-US" sz="1100" dirty="0">
                <a:solidFill>
                  <a:srgbClr val="009000"/>
                </a:solidFill>
                <a:latin typeface="Helvetica" charset="0"/>
              </a:rPr>
              <a:t># changes names of location variables</a:t>
            </a:r>
          </a:p>
          <a:p>
            <a:r>
              <a:rPr lang="en-US" sz="1100" dirty="0">
                <a:solidFill>
                  <a:srgbClr val="9537FF"/>
                </a:solidFill>
                <a:latin typeface="Helvetica" charset="0"/>
              </a:rPr>
              <a:t>names</a:t>
            </a:r>
            <a:r>
              <a:rPr lang="en-US" sz="1100" dirty="0">
                <a:solidFill>
                  <a:srgbClr val="011994"/>
                </a:solidFill>
                <a:latin typeface="Helvetica" charset="0"/>
              </a:rPr>
              <a:t>(</a:t>
            </a:r>
            <a:r>
              <a:rPr lang="en-US" sz="1100" dirty="0" err="1">
                <a:latin typeface="Helvetica" charset="0"/>
              </a:rPr>
              <a:t>Tweets_Bare</a:t>
            </a:r>
            <a:r>
              <a:rPr lang="en-US" sz="1100" dirty="0">
                <a:solidFill>
                  <a:srgbClr val="011994"/>
                </a:solidFill>
                <a:latin typeface="Helvetica" charset="0"/>
              </a:rPr>
              <a:t>)[</a:t>
            </a:r>
            <a:r>
              <a:rPr lang="en-US" sz="1100" dirty="0">
                <a:solidFill>
                  <a:srgbClr val="9537FF"/>
                </a:solidFill>
                <a:latin typeface="Helvetica" charset="0"/>
              </a:rPr>
              <a:t>names</a:t>
            </a:r>
            <a:r>
              <a:rPr lang="en-US" sz="1100" dirty="0">
                <a:solidFill>
                  <a:srgbClr val="011994"/>
                </a:solidFill>
                <a:latin typeface="Helvetica" charset="0"/>
              </a:rPr>
              <a:t>(</a:t>
            </a:r>
            <a:r>
              <a:rPr lang="en-US" sz="1100" dirty="0" err="1">
                <a:latin typeface="Helvetica" charset="0"/>
              </a:rPr>
              <a:t>Tweets_Bare</a:t>
            </a:r>
            <a:r>
              <a:rPr lang="en-US" sz="1100" dirty="0">
                <a:solidFill>
                  <a:srgbClr val="011994"/>
                </a:solidFill>
                <a:latin typeface="Helvetica" charset="0"/>
              </a:rPr>
              <a:t>)==</a:t>
            </a:r>
            <a:r>
              <a:rPr lang="en-US" sz="1100" dirty="0">
                <a:solidFill>
                  <a:srgbClr val="939393"/>
                </a:solidFill>
                <a:latin typeface="Helvetica" charset="0"/>
              </a:rPr>
              <a:t>"</a:t>
            </a:r>
            <a:r>
              <a:rPr lang="en-US" sz="1100" dirty="0" err="1">
                <a:solidFill>
                  <a:srgbClr val="939393"/>
                </a:solidFill>
                <a:latin typeface="Helvetica" charset="0"/>
              </a:rPr>
              <a:t>place_lat</a:t>
            </a:r>
            <a:r>
              <a:rPr lang="en-US" sz="1100" dirty="0">
                <a:solidFill>
                  <a:srgbClr val="939393"/>
                </a:solidFill>
                <a:latin typeface="Helvetica" charset="0"/>
              </a:rPr>
              <a:t>"</a:t>
            </a:r>
            <a:r>
              <a:rPr lang="en-US" sz="1100" dirty="0">
                <a:solidFill>
                  <a:srgbClr val="011994"/>
                </a:solidFill>
                <a:latin typeface="Helvetica" charset="0"/>
              </a:rPr>
              <a:t>] &lt;-</a:t>
            </a:r>
            <a:endParaRPr lang="en-US" sz="1100" dirty="0">
              <a:latin typeface="Helvetica" charset="0"/>
            </a:endParaRPr>
          </a:p>
          <a:p>
            <a:r>
              <a:rPr lang="en-US" sz="1100" dirty="0">
                <a:solidFill>
                  <a:srgbClr val="939393"/>
                </a:solidFill>
                <a:latin typeface="Helvetica" charset="0"/>
              </a:rPr>
              <a:t>"Northing"</a:t>
            </a:r>
          </a:p>
          <a:p>
            <a:r>
              <a:rPr lang="en-US" sz="1100" dirty="0" err="1">
                <a:latin typeface="Helvetica" charset="0"/>
              </a:rPr>
              <a:t>Tweets_Bare</a:t>
            </a:r>
            <a:r>
              <a:rPr lang="en-US" sz="1100" dirty="0">
                <a:latin typeface="Helvetica" charset="0"/>
              </a:rPr>
              <a:t> </a:t>
            </a:r>
            <a:r>
              <a:rPr lang="en-US" sz="1100" dirty="0">
                <a:solidFill>
                  <a:srgbClr val="011994"/>
                </a:solidFill>
                <a:latin typeface="Helvetica" charset="0"/>
              </a:rPr>
              <a:t>&lt;- </a:t>
            </a:r>
            <a:r>
              <a:rPr lang="en-US" sz="1100" dirty="0">
                <a:solidFill>
                  <a:srgbClr val="9537FF"/>
                </a:solidFill>
                <a:latin typeface="Helvetica" charset="0"/>
              </a:rPr>
              <a:t>with</a:t>
            </a:r>
            <a:r>
              <a:rPr lang="en-US" sz="1100" dirty="0">
                <a:solidFill>
                  <a:srgbClr val="011994"/>
                </a:solidFill>
                <a:latin typeface="Helvetica" charset="0"/>
              </a:rPr>
              <a:t>(</a:t>
            </a:r>
            <a:r>
              <a:rPr lang="en-US" sz="1100" dirty="0" err="1">
                <a:latin typeface="Helvetica" charset="0"/>
              </a:rPr>
              <a:t>Tweets_Bare</a:t>
            </a:r>
            <a:r>
              <a:rPr lang="en-US" sz="1100" dirty="0">
                <a:latin typeface="Helvetica" charset="0"/>
              </a:rPr>
              <a:t>, </a:t>
            </a:r>
            <a:r>
              <a:rPr lang="en-US" sz="1100" dirty="0" err="1">
                <a:latin typeface="Helvetica" charset="0"/>
              </a:rPr>
              <a:t>Tweets_Bare</a:t>
            </a:r>
            <a:r>
              <a:rPr lang="en-US" sz="1100" dirty="0">
                <a:solidFill>
                  <a:srgbClr val="011994"/>
                </a:solidFill>
                <a:latin typeface="Helvetica" charset="0"/>
              </a:rPr>
              <a:t>[!(</a:t>
            </a:r>
            <a:r>
              <a:rPr lang="en-US" sz="1100" dirty="0">
                <a:latin typeface="Helvetica" charset="0"/>
              </a:rPr>
              <a:t>Easting </a:t>
            </a:r>
            <a:r>
              <a:rPr lang="en-US" sz="1100" dirty="0">
                <a:solidFill>
                  <a:srgbClr val="011994"/>
                </a:solidFill>
                <a:latin typeface="Helvetica" charset="0"/>
              </a:rPr>
              <a:t>== </a:t>
            </a:r>
            <a:r>
              <a:rPr lang="en-US" sz="1100" dirty="0">
                <a:solidFill>
                  <a:srgbClr val="939393"/>
                </a:solidFill>
                <a:latin typeface="Helvetica" charset="0"/>
              </a:rPr>
              <a:t>"" </a:t>
            </a:r>
            <a:r>
              <a:rPr lang="en-US" sz="1100" dirty="0">
                <a:solidFill>
                  <a:srgbClr val="011994"/>
                </a:solidFill>
                <a:latin typeface="Helvetica" charset="0"/>
              </a:rPr>
              <a:t>|</a:t>
            </a:r>
            <a:endParaRPr lang="en-US" sz="1100" dirty="0">
              <a:latin typeface="Helvetica" charset="0"/>
            </a:endParaRPr>
          </a:p>
          <a:p>
            <a:r>
              <a:rPr lang="en-US" sz="1100" dirty="0" err="1">
                <a:latin typeface="Helvetica" charset="0"/>
              </a:rPr>
              <a:t>is.na</a:t>
            </a:r>
            <a:r>
              <a:rPr lang="en-US" sz="1100" dirty="0">
                <a:solidFill>
                  <a:srgbClr val="011994"/>
                </a:solidFill>
                <a:latin typeface="Helvetica" charset="0"/>
              </a:rPr>
              <a:t>(</a:t>
            </a:r>
            <a:r>
              <a:rPr lang="en-US" sz="1100" dirty="0">
                <a:latin typeface="Helvetica" charset="0"/>
              </a:rPr>
              <a:t>Easting</a:t>
            </a:r>
            <a:r>
              <a:rPr lang="en-US" sz="1100" dirty="0">
                <a:solidFill>
                  <a:srgbClr val="011994"/>
                </a:solidFill>
                <a:latin typeface="Helvetica" charset="0"/>
              </a:rPr>
              <a:t>))</a:t>
            </a:r>
            <a:r>
              <a:rPr lang="en-US" sz="1100" dirty="0">
                <a:latin typeface="Helvetica" charset="0"/>
              </a:rPr>
              <a:t>, </a:t>
            </a:r>
            <a:r>
              <a:rPr lang="en-US" sz="1100" dirty="0">
                <a:solidFill>
                  <a:srgbClr val="011994"/>
                </a:solidFill>
                <a:latin typeface="Helvetica" charset="0"/>
              </a:rPr>
              <a:t>])</a:t>
            </a:r>
            <a:endParaRPr lang="en-US" sz="1100" dirty="0">
              <a:latin typeface="Helvetica" charset="0"/>
            </a:endParaRPr>
          </a:p>
          <a:p>
            <a:r>
              <a:rPr lang="en-US" sz="1100" dirty="0" err="1">
                <a:latin typeface="Helvetica" charset="0"/>
              </a:rPr>
              <a:t>Tweets_Bare</a:t>
            </a:r>
            <a:r>
              <a:rPr lang="en-US" sz="1100" dirty="0">
                <a:latin typeface="Helvetica" charset="0"/>
              </a:rPr>
              <a:t> </a:t>
            </a:r>
            <a:r>
              <a:rPr lang="en-US" sz="1100" dirty="0">
                <a:solidFill>
                  <a:srgbClr val="011994"/>
                </a:solidFill>
                <a:latin typeface="Helvetica" charset="0"/>
              </a:rPr>
              <a:t>&lt;- </a:t>
            </a:r>
            <a:r>
              <a:rPr lang="en-US" sz="1100" dirty="0">
                <a:solidFill>
                  <a:srgbClr val="9537FF"/>
                </a:solidFill>
                <a:latin typeface="Helvetica" charset="0"/>
              </a:rPr>
              <a:t>with</a:t>
            </a:r>
            <a:r>
              <a:rPr lang="en-US" sz="1100" dirty="0">
                <a:solidFill>
                  <a:srgbClr val="011994"/>
                </a:solidFill>
                <a:latin typeface="Helvetica" charset="0"/>
              </a:rPr>
              <a:t>(</a:t>
            </a:r>
            <a:r>
              <a:rPr lang="en-US" sz="1100" dirty="0" err="1">
                <a:latin typeface="Helvetica" charset="0"/>
              </a:rPr>
              <a:t>Tweets_Bare</a:t>
            </a:r>
            <a:r>
              <a:rPr lang="en-US" sz="1100" dirty="0">
                <a:latin typeface="Helvetica" charset="0"/>
              </a:rPr>
              <a:t>, </a:t>
            </a:r>
            <a:r>
              <a:rPr lang="en-US" sz="1100" dirty="0" err="1">
                <a:latin typeface="Helvetica" charset="0"/>
              </a:rPr>
              <a:t>Tweets_Bare</a:t>
            </a:r>
            <a:r>
              <a:rPr lang="en-US" sz="1100" dirty="0">
                <a:solidFill>
                  <a:srgbClr val="011994"/>
                </a:solidFill>
                <a:latin typeface="Helvetica" charset="0"/>
              </a:rPr>
              <a:t>[!(</a:t>
            </a:r>
            <a:r>
              <a:rPr lang="en-US" sz="1100" dirty="0">
                <a:latin typeface="Helvetica" charset="0"/>
              </a:rPr>
              <a:t>Northing </a:t>
            </a:r>
            <a:r>
              <a:rPr lang="en-US" sz="1100" dirty="0">
                <a:solidFill>
                  <a:srgbClr val="011994"/>
                </a:solidFill>
                <a:latin typeface="Helvetica" charset="0"/>
              </a:rPr>
              <a:t>== </a:t>
            </a:r>
            <a:r>
              <a:rPr lang="en-US" sz="1100" dirty="0">
                <a:solidFill>
                  <a:srgbClr val="939393"/>
                </a:solidFill>
                <a:latin typeface="Helvetica" charset="0"/>
              </a:rPr>
              <a:t>"" </a:t>
            </a:r>
            <a:r>
              <a:rPr lang="en-US" sz="1100" dirty="0">
                <a:solidFill>
                  <a:srgbClr val="011994"/>
                </a:solidFill>
                <a:latin typeface="Helvetica" charset="0"/>
              </a:rPr>
              <a:t>|</a:t>
            </a:r>
            <a:endParaRPr lang="en-US" sz="1100" dirty="0">
              <a:latin typeface="Helvetica" charset="0"/>
            </a:endParaRPr>
          </a:p>
          <a:p>
            <a:r>
              <a:rPr lang="en-US" sz="1100" dirty="0" err="1">
                <a:solidFill>
                  <a:srgbClr val="000000"/>
                </a:solidFill>
                <a:latin typeface="Helvetica" charset="0"/>
              </a:rPr>
              <a:t>is.na</a:t>
            </a:r>
            <a:r>
              <a:rPr lang="en-US" sz="1100" dirty="0">
                <a:solidFill>
                  <a:srgbClr val="011994"/>
                </a:solidFill>
                <a:latin typeface="Helvetica" charset="0"/>
              </a:rPr>
              <a:t>(</a:t>
            </a:r>
            <a:r>
              <a:rPr lang="en-US" sz="1100" dirty="0">
                <a:solidFill>
                  <a:srgbClr val="000000"/>
                </a:solidFill>
                <a:latin typeface="Helvetica" charset="0"/>
              </a:rPr>
              <a:t>Northing</a:t>
            </a:r>
            <a:r>
              <a:rPr lang="en-US" sz="1100" dirty="0">
                <a:solidFill>
                  <a:srgbClr val="011994"/>
                </a:solidFill>
                <a:latin typeface="Helvetica" charset="0"/>
              </a:rPr>
              <a:t>))</a:t>
            </a:r>
            <a:r>
              <a:rPr lang="en-US" sz="1100" dirty="0">
                <a:solidFill>
                  <a:srgbClr val="000000"/>
                </a:solidFill>
                <a:latin typeface="Helvetica" charset="0"/>
              </a:rPr>
              <a:t>, </a:t>
            </a:r>
            <a:r>
              <a:rPr lang="en-US" sz="1100" dirty="0">
                <a:solidFill>
                  <a:srgbClr val="011994"/>
                </a:solidFill>
                <a:latin typeface="Helvetica" charset="0"/>
              </a:rPr>
              <a:t>]) </a:t>
            </a:r>
            <a:r>
              <a:rPr lang="en-US" sz="1100" dirty="0">
                <a:solidFill>
                  <a:srgbClr val="009000"/>
                </a:solidFill>
                <a:latin typeface="Helvetica" charset="0"/>
              </a:rPr>
              <a:t>#removes those with no location data (already</a:t>
            </a:r>
          </a:p>
          <a:p>
            <a:r>
              <a:rPr lang="en-US" sz="1100" dirty="0">
                <a:solidFill>
                  <a:srgbClr val="009000"/>
                </a:solidFill>
                <a:latin typeface="Helvetica" charset="0"/>
              </a:rPr>
              <a:t>applied but another check)</a:t>
            </a:r>
          </a:p>
          <a:p>
            <a:r>
              <a:rPr lang="en-US" sz="1100" dirty="0" err="1">
                <a:solidFill>
                  <a:srgbClr val="9537FF"/>
                </a:solidFill>
                <a:latin typeface="Helvetica" charset="0"/>
              </a:rPr>
              <a:t>colnames</a:t>
            </a:r>
            <a:r>
              <a:rPr lang="en-US" sz="1100" dirty="0">
                <a:solidFill>
                  <a:srgbClr val="011994"/>
                </a:solidFill>
                <a:latin typeface="Helvetica" charset="0"/>
              </a:rPr>
              <a:t>(</a:t>
            </a:r>
            <a:r>
              <a:rPr lang="en-US" sz="1100" dirty="0" err="1">
                <a:solidFill>
                  <a:srgbClr val="000000"/>
                </a:solidFill>
                <a:latin typeface="Helvetica" charset="0"/>
              </a:rPr>
              <a:t>Tweets_Bare</a:t>
            </a:r>
            <a:r>
              <a:rPr lang="en-US" sz="1100" dirty="0">
                <a:solidFill>
                  <a:srgbClr val="011994"/>
                </a:solidFill>
                <a:latin typeface="Helvetica" charset="0"/>
              </a:rPr>
              <a:t>)[</a:t>
            </a:r>
            <a:r>
              <a:rPr lang="en-US" sz="1100" dirty="0">
                <a:solidFill>
                  <a:srgbClr val="FF9400"/>
                </a:solidFill>
                <a:latin typeface="Helvetica" charset="0"/>
              </a:rPr>
              <a:t>2</a:t>
            </a:r>
            <a:r>
              <a:rPr lang="en-US" sz="1100" dirty="0">
                <a:solidFill>
                  <a:srgbClr val="011994"/>
                </a:solidFill>
                <a:latin typeface="Helvetica" charset="0"/>
              </a:rPr>
              <a:t>]&lt;- </a:t>
            </a:r>
            <a:r>
              <a:rPr lang="en-US" sz="1100" dirty="0">
                <a:solidFill>
                  <a:srgbClr val="939393"/>
                </a:solidFill>
                <a:latin typeface="Helvetica" charset="0"/>
              </a:rPr>
              <a:t>"Created" </a:t>
            </a:r>
            <a:r>
              <a:rPr lang="en-US" sz="1100" dirty="0">
                <a:solidFill>
                  <a:srgbClr val="009000"/>
                </a:solidFill>
                <a:latin typeface="Helvetica" charset="0"/>
              </a:rPr>
              <a:t>#rename cols</a:t>
            </a:r>
          </a:p>
          <a:p>
            <a:r>
              <a:rPr lang="en-US" sz="1100" dirty="0" err="1">
                <a:solidFill>
                  <a:srgbClr val="9537FF"/>
                </a:solidFill>
                <a:latin typeface="Helvetica" charset="0"/>
              </a:rPr>
              <a:t>colnames</a:t>
            </a:r>
            <a:r>
              <a:rPr lang="en-US" sz="1100" dirty="0">
                <a:solidFill>
                  <a:srgbClr val="011994"/>
                </a:solidFill>
                <a:latin typeface="Helvetica" charset="0"/>
              </a:rPr>
              <a:t>(</a:t>
            </a:r>
            <a:r>
              <a:rPr lang="en-US" sz="1100" dirty="0" err="1">
                <a:latin typeface="Helvetica" charset="0"/>
              </a:rPr>
              <a:t>Tweets_Bare</a:t>
            </a:r>
            <a:r>
              <a:rPr lang="en-US" sz="1100" dirty="0">
                <a:solidFill>
                  <a:srgbClr val="011994"/>
                </a:solidFill>
                <a:latin typeface="Helvetica" charset="0"/>
              </a:rPr>
              <a:t>)[</a:t>
            </a:r>
            <a:r>
              <a:rPr lang="en-US" sz="1100" dirty="0">
                <a:solidFill>
                  <a:srgbClr val="FF9400"/>
                </a:solidFill>
                <a:latin typeface="Helvetica" charset="0"/>
              </a:rPr>
              <a:t>3</a:t>
            </a:r>
            <a:r>
              <a:rPr lang="en-US" sz="1100" dirty="0">
                <a:solidFill>
                  <a:srgbClr val="011994"/>
                </a:solidFill>
                <a:latin typeface="Helvetica" charset="0"/>
              </a:rPr>
              <a:t>]&lt;- </a:t>
            </a:r>
            <a:r>
              <a:rPr lang="en-US" sz="1100" dirty="0">
                <a:solidFill>
                  <a:srgbClr val="939393"/>
                </a:solidFill>
                <a:latin typeface="Helvetica" charset="0"/>
              </a:rPr>
              <a:t>"User"</a:t>
            </a:r>
            <a:endParaRPr lang="en-US" sz="1100" dirty="0">
              <a:latin typeface="Helvetica" charset="0"/>
            </a:endParaRPr>
          </a:p>
          <a:p>
            <a:r>
              <a:rPr lang="en-US" sz="1100" dirty="0" err="1">
                <a:solidFill>
                  <a:srgbClr val="9537FF"/>
                </a:solidFill>
                <a:latin typeface="Helvetica" charset="0"/>
              </a:rPr>
              <a:t>colnames</a:t>
            </a:r>
            <a:r>
              <a:rPr lang="en-US" sz="1100" dirty="0">
                <a:solidFill>
                  <a:srgbClr val="011994"/>
                </a:solidFill>
                <a:latin typeface="Helvetica" charset="0"/>
              </a:rPr>
              <a:t>(</a:t>
            </a:r>
            <a:r>
              <a:rPr lang="en-US" sz="1100" dirty="0" err="1">
                <a:latin typeface="Helvetica" charset="0"/>
              </a:rPr>
              <a:t>Tweets_Bare</a:t>
            </a:r>
            <a:r>
              <a:rPr lang="en-US" sz="1100" dirty="0">
                <a:solidFill>
                  <a:srgbClr val="011994"/>
                </a:solidFill>
                <a:latin typeface="Helvetica" charset="0"/>
              </a:rPr>
              <a:t>)[</a:t>
            </a:r>
            <a:r>
              <a:rPr lang="en-US" sz="1100" dirty="0">
                <a:solidFill>
                  <a:srgbClr val="FF9400"/>
                </a:solidFill>
                <a:latin typeface="Helvetica" charset="0"/>
              </a:rPr>
              <a:t>6</a:t>
            </a:r>
            <a:r>
              <a:rPr lang="en-US" sz="1100" dirty="0">
                <a:solidFill>
                  <a:srgbClr val="011994"/>
                </a:solidFill>
                <a:latin typeface="Helvetica" charset="0"/>
              </a:rPr>
              <a:t>]&lt;- </a:t>
            </a:r>
            <a:r>
              <a:rPr lang="en-US" sz="1100" dirty="0">
                <a:solidFill>
                  <a:srgbClr val="939393"/>
                </a:solidFill>
                <a:latin typeface="Helvetica" charset="0"/>
              </a:rPr>
              <a:t>"Topic"</a:t>
            </a:r>
            <a:endParaRPr lang="en-US" sz="1100" dirty="0">
              <a:latin typeface="Helvetica" charset="0"/>
            </a:endParaRPr>
          </a:p>
          <a:p>
            <a:r>
              <a:rPr lang="en-US" sz="1100" dirty="0">
                <a:latin typeface="Helvetica" charset="0"/>
              </a:rPr>
              <a:t>coordinates</a:t>
            </a:r>
            <a:r>
              <a:rPr lang="en-US" sz="1100" dirty="0">
                <a:solidFill>
                  <a:srgbClr val="011994"/>
                </a:solidFill>
                <a:latin typeface="Helvetica" charset="0"/>
              </a:rPr>
              <a:t>(</a:t>
            </a:r>
            <a:r>
              <a:rPr lang="en-US" sz="1100" dirty="0" err="1">
                <a:latin typeface="Helvetica" charset="0"/>
              </a:rPr>
              <a:t>Tweets_Bare</a:t>
            </a:r>
            <a:r>
              <a:rPr lang="en-US" sz="1100" dirty="0">
                <a:solidFill>
                  <a:srgbClr val="011994"/>
                </a:solidFill>
                <a:latin typeface="Helvetica" charset="0"/>
              </a:rPr>
              <a:t>) &lt;- ~</a:t>
            </a:r>
            <a:r>
              <a:rPr lang="en-US" sz="1100" dirty="0">
                <a:latin typeface="Helvetica" charset="0"/>
              </a:rPr>
              <a:t>Easting </a:t>
            </a:r>
            <a:r>
              <a:rPr lang="en-US" sz="1100" dirty="0">
                <a:solidFill>
                  <a:srgbClr val="011994"/>
                </a:solidFill>
                <a:latin typeface="Helvetica" charset="0"/>
              </a:rPr>
              <a:t>+ </a:t>
            </a:r>
            <a:r>
              <a:rPr lang="en-US" sz="1100" dirty="0">
                <a:latin typeface="Helvetica" charset="0"/>
              </a:rPr>
              <a:t>Northing </a:t>
            </a:r>
            <a:r>
              <a:rPr lang="en-US" sz="1100" dirty="0">
                <a:solidFill>
                  <a:srgbClr val="009000"/>
                </a:solidFill>
                <a:latin typeface="Helvetica" charset="0"/>
              </a:rPr>
              <a:t>#set coordinate</a:t>
            </a:r>
            <a:endParaRPr lang="en-US" sz="1100" dirty="0">
              <a:latin typeface="Helvetica" charset="0"/>
            </a:endParaRPr>
          </a:p>
          <a:p>
            <a:r>
              <a:rPr lang="en-US" sz="1100" dirty="0">
                <a:solidFill>
                  <a:srgbClr val="009000"/>
                </a:solidFill>
                <a:latin typeface="Helvetica" charset="0"/>
              </a:rPr>
              <a:t>variables</a:t>
            </a:r>
          </a:p>
          <a:p>
            <a:r>
              <a:rPr lang="en-US" sz="1100" dirty="0">
                <a:latin typeface="Helvetica" charset="0"/>
              </a:rPr>
              <a:t>proj4string</a:t>
            </a:r>
            <a:r>
              <a:rPr lang="en-US" sz="1100" dirty="0">
                <a:solidFill>
                  <a:srgbClr val="011994"/>
                </a:solidFill>
                <a:latin typeface="Helvetica" charset="0"/>
              </a:rPr>
              <a:t>(</a:t>
            </a:r>
            <a:r>
              <a:rPr lang="en-US" sz="1100" dirty="0" err="1">
                <a:latin typeface="Helvetica" charset="0"/>
              </a:rPr>
              <a:t>Tweets_Bare</a:t>
            </a:r>
            <a:r>
              <a:rPr lang="en-US" sz="1100" dirty="0">
                <a:solidFill>
                  <a:srgbClr val="011994"/>
                </a:solidFill>
                <a:latin typeface="Helvetica" charset="0"/>
              </a:rPr>
              <a:t>) &lt;- </a:t>
            </a:r>
            <a:r>
              <a:rPr lang="en-US" sz="1100" dirty="0">
                <a:latin typeface="Helvetica" charset="0"/>
              </a:rPr>
              <a:t>CRS</a:t>
            </a:r>
            <a:r>
              <a:rPr lang="en-US" sz="1100" dirty="0">
                <a:solidFill>
                  <a:srgbClr val="011994"/>
                </a:solidFill>
                <a:latin typeface="Helvetica" charset="0"/>
              </a:rPr>
              <a:t>(</a:t>
            </a:r>
            <a:r>
              <a:rPr lang="en-US" sz="1100" dirty="0" err="1">
                <a:latin typeface="Helvetica" charset="0"/>
              </a:rPr>
              <a:t>latlong</a:t>
            </a:r>
            <a:r>
              <a:rPr lang="en-US" sz="1100" dirty="0">
                <a:solidFill>
                  <a:srgbClr val="011994"/>
                </a:solidFill>
                <a:latin typeface="Helvetica" charset="0"/>
              </a:rPr>
              <a:t>) </a:t>
            </a:r>
            <a:r>
              <a:rPr lang="en-US" sz="1100" dirty="0">
                <a:solidFill>
                  <a:srgbClr val="009000"/>
                </a:solidFill>
                <a:latin typeface="Helvetica" charset="0"/>
              </a:rPr>
              <a:t>#set projection</a:t>
            </a:r>
            <a:endParaRPr lang="en-US" sz="1100" dirty="0">
              <a:latin typeface="Helvetica" charset="0"/>
            </a:endParaRPr>
          </a:p>
          <a:p>
            <a:r>
              <a:rPr lang="en-US" sz="1100" dirty="0" err="1">
                <a:latin typeface="Helvetica" charset="0"/>
              </a:rPr>
              <a:t>Tweets_BNG</a:t>
            </a:r>
            <a:r>
              <a:rPr lang="en-US" sz="1100" dirty="0">
                <a:latin typeface="Helvetica" charset="0"/>
              </a:rPr>
              <a:t> </a:t>
            </a:r>
            <a:r>
              <a:rPr lang="en-US" sz="1100" dirty="0">
                <a:solidFill>
                  <a:srgbClr val="011994"/>
                </a:solidFill>
                <a:latin typeface="Helvetica" charset="0"/>
              </a:rPr>
              <a:t>&lt;- </a:t>
            </a:r>
            <a:r>
              <a:rPr lang="en-US" sz="1100" dirty="0" err="1">
                <a:latin typeface="Helvetica" charset="0"/>
              </a:rPr>
              <a:t>spTransform</a:t>
            </a:r>
            <a:r>
              <a:rPr lang="en-US" sz="1100" dirty="0">
                <a:solidFill>
                  <a:srgbClr val="011994"/>
                </a:solidFill>
                <a:latin typeface="Helvetica" charset="0"/>
              </a:rPr>
              <a:t>(</a:t>
            </a:r>
            <a:r>
              <a:rPr lang="en-US" sz="1100" dirty="0" err="1">
                <a:latin typeface="Helvetica" charset="0"/>
              </a:rPr>
              <a:t>Tweets_Bare,ukgrid</a:t>
            </a:r>
            <a:r>
              <a:rPr lang="en-US" sz="1100" dirty="0">
                <a:solidFill>
                  <a:srgbClr val="011994"/>
                </a:solidFill>
                <a:latin typeface="Helvetica" charset="0"/>
              </a:rPr>
              <a:t>) </a:t>
            </a:r>
            <a:r>
              <a:rPr lang="en-US" sz="1100" dirty="0">
                <a:solidFill>
                  <a:srgbClr val="009000"/>
                </a:solidFill>
                <a:latin typeface="Helvetica" charset="0"/>
              </a:rPr>
              <a:t>#transform to</a:t>
            </a:r>
            <a:endParaRPr lang="en-US" sz="1100" dirty="0">
              <a:latin typeface="Helvetica" charset="0"/>
            </a:endParaRPr>
          </a:p>
          <a:p>
            <a:r>
              <a:rPr lang="en-US" sz="1100" dirty="0">
                <a:solidFill>
                  <a:srgbClr val="009000"/>
                </a:solidFill>
                <a:latin typeface="Helvetica" charset="0"/>
              </a:rPr>
              <a:t>required projection</a:t>
            </a:r>
          </a:p>
          <a:p>
            <a:r>
              <a:rPr lang="en-US" sz="1100" dirty="0">
                <a:solidFill>
                  <a:srgbClr val="000000"/>
                </a:solidFill>
                <a:latin typeface="Helvetica" charset="0"/>
              </a:rPr>
              <a:t>td </a:t>
            </a:r>
            <a:r>
              <a:rPr lang="en-US" sz="1100" dirty="0">
                <a:solidFill>
                  <a:srgbClr val="011994"/>
                </a:solidFill>
                <a:latin typeface="Helvetica" charset="0"/>
              </a:rPr>
              <a:t>&lt;- (</a:t>
            </a:r>
            <a:r>
              <a:rPr lang="en-US" sz="1100" dirty="0">
                <a:solidFill>
                  <a:srgbClr val="939393"/>
                </a:solidFill>
                <a:latin typeface="Helvetica" charset="0"/>
              </a:rPr>
              <a:t>"...../Points"</a:t>
            </a:r>
            <a:r>
              <a:rPr lang="en-US" sz="1100" dirty="0">
                <a:solidFill>
                  <a:srgbClr val="011994"/>
                </a:solidFill>
                <a:latin typeface="Helvetica" charset="0"/>
              </a:rPr>
              <a:t>) </a:t>
            </a:r>
            <a:r>
              <a:rPr lang="en-US" sz="1100" dirty="0">
                <a:solidFill>
                  <a:srgbClr val="009000"/>
                </a:solidFill>
                <a:latin typeface="Helvetica" charset="0"/>
              </a:rPr>
              <a:t># set to folder for saving</a:t>
            </a:r>
          </a:p>
          <a:p>
            <a:r>
              <a:rPr lang="en-US" sz="1100" dirty="0" err="1">
                <a:latin typeface="Helvetica" charset="0"/>
              </a:rPr>
              <a:t>writeOGR</a:t>
            </a:r>
            <a:r>
              <a:rPr lang="en-US" sz="1100" dirty="0">
                <a:solidFill>
                  <a:srgbClr val="011994"/>
                </a:solidFill>
                <a:latin typeface="Helvetica" charset="0"/>
              </a:rPr>
              <a:t>(</a:t>
            </a:r>
            <a:r>
              <a:rPr lang="en-US" sz="1100" dirty="0" err="1">
                <a:latin typeface="Helvetica" charset="0"/>
              </a:rPr>
              <a:t>Tweets_BNG,td,</a:t>
            </a:r>
            <a:r>
              <a:rPr lang="en-US" sz="1100" dirty="0" err="1">
                <a:solidFill>
                  <a:srgbClr val="9537FF"/>
                </a:solidFill>
                <a:latin typeface="Helvetica" charset="0"/>
              </a:rPr>
              <a:t>paste</a:t>
            </a:r>
            <a:r>
              <a:rPr lang="en-US" sz="1100" dirty="0">
                <a:solidFill>
                  <a:srgbClr val="011994"/>
                </a:solidFill>
                <a:latin typeface="Helvetica" charset="0"/>
              </a:rPr>
              <a:t>(</a:t>
            </a:r>
            <a:r>
              <a:rPr lang="en-US" sz="1100" dirty="0" err="1">
                <a:latin typeface="Helvetica" charset="0"/>
              </a:rPr>
              <a:t>Name,</a:t>
            </a:r>
            <a:r>
              <a:rPr lang="en-US" sz="1100" dirty="0" err="1">
                <a:solidFill>
                  <a:srgbClr val="939393"/>
                </a:solidFill>
                <a:latin typeface="Helvetica" charset="0"/>
              </a:rPr>
              <a:t>"Pts</a:t>
            </a:r>
            <a:r>
              <a:rPr lang="en-US" sz="1100" dirty="0">
                <a:solidFill>
                  <a:srgbClr val="939393"/>
                </a:solidFill>
                <a:latin typeface="Helvetica" charset="0"/>
              </a:rPr>
              <a:t>"</a:t>
            </a:r>
            <a:r>
              <a:rPr lang="en-US" sz="1100" dirty="0">
                <a:solidFill>
                  <a:srgbClr val="011994"/>
                </a:solidFill>
                <a:latin typeface="Helvetica" charset="0"/>
              </a:rPr>
              <a:t>)</a:t>
            </a:r>
            <a:r>
              <a:rPr lang="en-US" sz="1100" dirty="0">
                <a:latin typeface="Helvetica" charset="0"/>
              </a:rPr>
              <a:t>, driver</a:t>
            </a:r>
            <a:r>
              <a:rPr lang="en-US" sz="1100" dirty="0">
                <a:solidFill>
                  <a:srgbClr val="011994"/>
                </a:solidFill>
                <a:latin typeface="Helvetica" charset="0"/>
              </a:rPr>
              <a:t>=</a:t>
            </a:r>
            <a:r>
              <a:rPr lang="en-US" sz="1100" dirty="0">
                <a:solidFill>
                  <a:srgbClr val="939393"/>
                </a:solidFill>
                <a:latin typeface="Helvetica" charset="0"/>
              </a:rPr>
              <a:t>"ESRI</a:t>
            </a:r>
            <a:endParaRPr lang="en-US" sz="1100" dirty="0">
              <a:latin typeface="Helvetica" charset="0"/>
            </a:endParaRPr>
          </a:p>
          <a:p>
            <a:r>
              <a:rPr lang="en-US" sz="1100" dirty="0">
                <a:solidFill>
                  <a:srgbClr val="939393"/>
                </a:solidFill>
                <a:latin typeface="Helvetica" charset="0"/>
              </a:rPr>
              <a:t>Shapefile"</a:t>
            </a:r>
            <a:r>
              <a:rPr lang="en-US" sz="1100" dirty="0">
                <a:solidFill>
                  <a:srgbClr val="011994"/>
                </a:solidFill>
                <a:latin typeface="Helvetica" charset="0"/>
              </a:rPr>
              <a:t>) </a:t>
            </a:r>
            <a:r>
              <a:rPr lang="en-US" sz="1100" dirty="0">
                <a:solidFill>
                  <a:srgbClr val="009000"/>
                </a:solidFill>
                <a:latin typeface="Helvetica" charset="0"/>
              </a:rPr>
              <a:t>#write shapefile to folder</a:t>
            </a:r>
          </a:p>
          <a:p>
            <a:r>
              <a:rPr lang="en-US" sz="1100" dirty="0">
                <a:solidFill>
                  <a:srgbClr val="011994"/>
                </a:solidFill>
                <a:latin typeface="Helvetica" charset="0"/>
              </a:rPr>
              <a:t>}</a:t>
            </a:r>
          </a:p>
          <a:p>
            <a:r>
              <a:rPr lang="en-US" sz="1100" dirty="0">
                <a:solidFill>
                  <a:srgbClr val="011994"/>
                </a:solidFill>
                <a:latin typeface="Helvetica" charset="0"/>
              </a:rPr>
              <a:t>}</a:t>
            </a:r>
            <a:endParaRPr lang="en-US" sz="1100" dirty="0">
              <a:solidFill>
                <a:srgbClr val="011994"/>
              </a:solidFill>
              <a:effectLst/>
              <a:latin typeface="Helvetica" charset="0"/>
            </a:endParaRPr>
          </a:p>
        </p:txBody>
      </p:sp>
    </p:spTree>
    <p:extLst>
      <p:ext uri="{BB962C8B-B14F-4D97-AF65-F5344CB8AC3E}">
        <p14:creationId xmlns:p14="http://schemas.microsoft.com/office/powerpoint/2010/main" val="60182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3976878" cy="1996440"/>
          </a:xfrm>
        </p:spPr>
        <p:txBody>
          <a:bodyPr/>
          <a:lstStyle/>
          <a:p>
            <a:r>
              <a:rPr lang="en-US" dirty="0" smtClean="0"/>
              <a:t>Limitations to consider</a:t>
            </a:r>
            <a:endParaRPr lang="en-US" dirty="0"/>
          </a:p>
        </p:txBody>
      </p:sp>
      <p:pic>
        <p:nvPicPr>
          <p:cNvPr id="4" name="Picture 3"/>
          <p:cNvPicPr/>
          <p:nvPr/>
        </p:nvPicPr>
        <p:blipFill>
          <a:blip r:embed="rId3">
            <a:extLst>
              <a:ext uri="{BEBA8EAE-BF5A-486C-A8C5-ECC9F3942E4B}">
                <a14:imgProps xmlns:a14="http://schemas.microsoft.com/office/drawing/2010/main">
                  <a14:imgLayer r:embed="rId4">
                    <a14:imgEffect>
                      <a14:backgroundRemoval t="3158" b="99737" l="147" r="99267">
                        <a14:foregroundMark x1="6598" y1="92895" x2="6598" y2="92895"/>
                        <a14:foregroundMark x1="13050" y1="93684" x2="13050" y2="93684"/>
                        <a14:foregroundMark x1="76100" y1="18158" x2="76100" y2="18158"/>
                        <a14:foregroundMark x1="62023" y1="30526" x2="62023" y2="30526"/>
                        <a14:foregroundMark x1="56305" y1="40263" x2="56305" y2="40263"/>
                        <a14:foregroundMark x1="54545" y1="20526" x2="54545" y2="20526"/>
                        <a14:foregroundMark x1="51173" y1="25526" x2="51173" y2="25526"/>
                        <a14:foregroundMark x1="53226" y1="6053" x2="52933" y2="90263"/>
                        <a14:foregroundMark x1="51466" y1="91053" x2="47947" y2="91579"/>
                        <a14:foregroundMark x1="49120" y1="87368" x2="48240" y2="5526"/>
                        <a14:foregroundMark x1="44135" y1="9211" x2="21408" y2="65789"/>
                        <a14:foregroundMark x1="42815" y1="5000" x2="67595" y2="5000"/>
                        <a14:foregroundMark x1="59677" y1="7368" x2="81818" y2="65263"/>
                        <a14:foregroundMark x1="59531" y1="62105" x2="59531" y2="62105"/>
                        <a14:foregroundMark x1="78739" y1="87368" x2="65249" y2="41316"/>
                        <a14:foregroundMark x1="55865" y1="12895" x2="56012" y2="88684"/>
                        <a14:foregroundMark x1="17302" y1="82895" x2="4839" y2="82895"/>
                        <a14:foregroundMark x1="17595" y1="63421" x2="17595" y2="63421"/>
                        <a14:foregroundMark x1="13930" y1="69737" x2="13930" y2="69737"/>
                        <a14:foregroundMark x1="17742" y1="69211" x2="147" y2="68947"/>
                        <a14:foregroundMark x1="20968" y1="62895" x2="20968" y2="62895"/>
                        <a14:foregroundMark x1="22434" y1="59474" x2="22434" y2="59474"/>
                        <a14:backgroundMark x1="4252" y1="23684" x2="4252" y2="23684"/>
                        <a14:backgroundMark x1="9677" y1="12895" x2="9677" y2="12895"/>
                        <a14:backgroundMark x1="17595" y1="11316" x2="17595" y2="11316"/>
                        <a14:backgroundMark x1="18328" y1="23158" x2="18328" y2="23158"/>
                        <a14:backgroundMark x1="11877" y1="18684" x2="7918" y2="37632"/>
                      </a14:backgroundRemoval>
                    </a14:imgEffect>
                  </a14:imgLayer>
                </a14:imgProps>
              </a:ext>
              <a:ext uri="{28A0092B-C50C-407E-A947-70E740481C1C}">
                <a14:useLocalDpi xmlns:a14="http://schemas.microsoft.com/office/drawing/2010/main" val="0"/>
              </a:ext>
            </a:extLst>
          </a:blip>
          <a:stretch>
            <a:fillRect/>
          </a:stretch>
        </p:blipFill>
        <p:spPr>
          <a:xfrm>
            <a:off x="2088642" y="719772"/>
            <a:ext cx="8274558" cy="4880928"/>
          </a:xfrm>
          <a:prstGeom prst="rect">
            <a:avLst/>
          </a:prstGeom>
        </p:spPr>
      </p:pic>
      <p:sp>
        <p:nvSpPr>
          <p:cNvPr id="6" name="Rectangle 5"/>
          <p:cNvSpPr/>
          <p:nvPr/>
        </p:nvSpPr>
        <p:spPr>
          <a:xfrm>
            <a:off x="2450592" y="5901372"/>
            <a:ext cx="7315200" cy="923330"/>
          </a:xfrm>
          <a:prstGeom prst="rect">
            <a:avLst/>
          </a:prstGeom>
        </p:spPr>
        <p:txBody>
          <a:bodyPr wrap="square">
            <a:spAutoFit/>
          </a:bodyPr>
          <a:lstStyle/>
          <a:p>
            <a:r>
              <a:rPr lang="en-US" b="1" dirty="0" smtClean="0">
                <a:effectLst/>
                <a:latin typeface="Helvetica" charset="0"/>
                <a:ea typeface="Times New Roman" charset="0"/>
                <a:cs typeface="Times New Roman" charset="0"/>
              </a:rPr>
              <a:t>Age Distribution of Twitter Users in London compared with the 2011 Census. Originally Taken from Longley, Adnan &amp; Lansley, 2015</a:t>
            </a:r>
            <a:r>
              <a:rPr lang="en-GB" dirty="0" smtClean="0">
                <a:effectLst/>
              </a:rPr>
              <a:t> </a:t>
            </a:r>
            <a:endParaRPr lang="en-US" dirty="0"/>
          </a:p>
        </p:txBody>
      </p:sp>
    </p:spTree>
    <p:extLst>
      <p:ext uri="{BB962C8B-B14F-4D97-AF65-F5344CB8AC3E}">
        <p14:creationId xmlns:p14="http://schemas.microsoft.com/office/powerpoint/2010/main" val="1119249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p:txBody>
          <a:bodyPr>
            <a:noAutofit/>
          </a:bodyPr>
          <a:lstStyle/>
          <a:p>
            <a:pPr marL="0" lvl="0" indent="0">
              <a:buNone/>
            </a:pPr>
            <a:r>
              <a:rPr lang="en-GB" sz="2400" dirty="0" smtClean="0"/>
              <a:t>1 ) How </a:t>
            </a:r>
            <a:r>
              <a:rPr lang="en-GB" sz="2400" dirty="0"/>
              <a:t>did topics during the EU referendum campaign change on twitter throughout the course campaign and did this change spatially? </a:t>
            </a:r>
            <a:endParaRPr lang="en-GB" sz="2400" dirty="0" smtClean="0"/>
          </a:p>
          <a:p>
            <a:pPr marL="0" lvl="0" indent="0">
              <a:buNone/>
            </a:pPr>
            <a:endParaRPr lang="en-GB" sz="2400" dirty="0"/>
          </a:p>
          <a:p>
            <a:pPr marL="0" lvl="0" indent="0">
              <a:buNone/>
            </a:pPr>
            <a:r>
              <a:rPr lang="en-GB" sz="2400" dirty="0" smtClean="0"/>
              <a:t>2) Does </a:t>
            </a:r>
            <a:r>
              <a:rPr lang="en-GB" sz="2400" dirty="0"/>
              <a:t>twitter highlight any events that appeared to shape the campaign on the platform and where was this most prevalent? </a:t>
            </a:r>
          </a:p>
          <a:p>
            <a:pPr marL="0" lvl="0" indent="0">
              <a:buNone/>
            </a:pPr>
            <a:endParaRPr lang="en-GB" sz="2400" dirty="0"/>
          </a:p>
          <a:p>
            <a:pPr marL="0" lvl="0" indent="0">
              <a:buNone/>
            </a:pPr>
            <a:r>
              <a:rPr lang="en-GB" sz="2400" dirty="0" smtClean="0"/>
              <a:t>3) Is </a:t>
            </a:r>
            <a:r>
              <a:rPr lang="en-GB" sz="2400" dirty="0"/>
              <a:t>it possible to infer any relationships between twitter topics/intensity and votes at a constituency level? </a:t>
            </a:r>
          </a:p>
        </p:txBody>
      </p:sp>
    </p:spTree>
    <p:extLst>
      <p:ext uri="{BB962C8B-B14F-4D97-AF65-F5344CB8AC3E}">
        <p14:creationId xmlns:p14="http://schemas.microsoft.com/office/powerpoint/2010/main" val="18343995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data</a:t>
            </a:r>
            <a:endParaRPr lang="en-US" dirty="0"/>
          </a:p>
        </p:txBody>
      </p:sp>
      <p:sp>
        <p:nvSpPr>
          <p:cNvPr id="3" name="Content Placeholder 2"/>
          <p:cNvSpPr>
            <a:spLocks noGrp="1"/>
          </p:cNvSpPr>
          <p:nvPr>
            <p:ph idx="1"/>
          </p:nvPr>
        </p:nvSpPr>
        <p:spPr/>
        <p:txBody>
          <a:bodyPr/>
          <a:lstStyle/>
          <a:p>
            <a:r>
              <a:rPr lang="en-US" dirty="0" smtClean="0"/>
              <a:t>Given access to Archive of Tweets. Selected tweets from Feb to June 2016.</a:t>
            </a:r>
          </a:p>
          <a:p>
            <a:r>
              <a:rPr lang="en-US" dirty="0" smtClean="0"/>
              <a:t>Searched and Filtered using Keywords and Hashtags relating to the referendum.</a:t>
            </a:r>
          </a:p>
          <a:p>
            <a:r>
              <a:rPr lang="en-US" dirty="0" smtClean="0"/>
              <a:t>Also collected a random sample of tweets too.</a:t>
            </a:r>
          </a:p>
          <a:p>
            <a:r>
              <a:rPr lang="en-US" dirty="0" smtClean="0"/>
              <a:t>Filtered to remove spam accounts, duplicates etc.</a:t>
            </a:r>
          </a:p>
          <a:p>
            <a:r>
              <a:rPr lang="en-US" dirty="0" smtClean="0"/>
              <a:t>Split tweets into weeks.</a:t>
            </a:r>
          </a:p>
        </p:txBody>
      </p:sp>
      <p:graphicFrame>
        <p:nvGraphicFramePr>
          <p:cNvPr id="4" name="Table 3"/>
          <p:cNvGraphicFramePr>
            <a:graphicFrameLocks noGrp="1"/>
          </p:cNvGraphicFramePr>
          <p:nvPr>
            <p:extLst>
              <p:ext uri="{D42A27DB-BD31-4B8C-83A1-F6EECF244321}">
                <p14:modId xmlns:p14="http://schemas.microsoft.com/office/powerpoint/2010/main" val="1871009694"/>
              </p:ext>
            </p:extLst>
          </p:nvPr>
        </p:nvGraphicFramePr>
        <p:xfrm>
          <a:off x="918972" y="4514850"/>
          <a:ext cx="9863328" cy="2008187"/>
        </p:xfrm>
        <a:graphic>
          <a:graphicData uri="http://schemas.openxmlformats.org/drawingml/2006/table">
            <a:tbl>
              <a:tblPr firstRow="1" firstCol="1" bandRow="1">
                <a:tableStyleId>{5C22544A-7EE6-4342-B048-85BDC9FD1C3A}</a:tableStyleId>
              </a:tblPr>
              <a:tblGrid>
                <a:gridCol w="9863328"/>
              </a:tblGrid>
              <a:tr h="2008187">
                <a:tc>
                  <a:txBody>
                    <a:bodyPr/>
                    <a:lstStyle/>
                    <a:p>
                      <a:pPr marL="0" marR="0">
                        <a:lnSpc>
                          <a:spcPct val="115000"/>
                        </a:lnSpc>
                        <a:spcBef>
                          <a:spcPts val="0"/>
                        </a:spcBef>
                        <a:spcAft>
                          <a:spcPts val="0"/>
                        </a:spcAft>
                      </a:pPr>
                      <a:r>
                        <a:rPr lang="en-US" sz="1400" u="sng" dirty="0">
                          <a:solidFill>
                            <a:srgbClr val="FF0000"/>
                          </a:solidFill>
                          <a:effectLst/>
                        </a:rPr>
                        <a:t>Tweet Search Terms</a:t>
                      </a:r>
                      <a:endParaRPr lang="en-GB" sz="1400" dirty="0">
                        <a:solidFill>
                          <a:srgbClr val="FF0000"/>
                        </a:solidFill>
                        <a:effectLst/>
                      </a:endParaRPr>
                    </a:p>
                    <a:p>
                      <a:pPr marL="0" marR="0">
                        <a:lnSpc>
                          <a:spcPct val="115000"/>
                        </a:lnSpc>
                        <a:spcBef>
                          <a:spcPts val="0"/>
                        </a:spcBef>
                        <a:spcAft>
                          <a:spcPts val="0"/>
                        </a:spcAft>
                      </a:pPr>
                      <a:r>
                        <a:rPr lang="en-US" sz="1400" dirty="0">
                          <a:solidFill>
                            <a:srgbClr val="FF0000"/>
                          </a:solidFill>
                          <a:effectLst/>
                        </a:rPr>
                        <a:t>referendum, </a:t>
                      </a:r>
                      <a:r>
                        <a:rPr lang="en-US" sz="1400" dirty="0" err="1">
                          <a:solidFill>
                            <a:srgbClr val="FF0000"/>
                          </a:solidFill>
                          <a:effectLst/>
                        </a:rPr>
                        <a:t>eu</a:t>
                      </a:r>
                      <a:r>
                        <a:rPr lang="en-US" sz="1400" dirty="0">
                          <a:solidFill>
                            <a:srgbClr val="FF0000"/>
                          </a:solidFill>
                          <a:effectLst/>
                        </a:rPr>
                        <a:t>, </a:t>
                      </a:r>
                      <a:r>
                        <a:rPr lang="en-US" sz="1400" dirty="0" err="1">
                          <a:solidFill>
                            <a:srgbClr val="FF0000"/>
                          </a:solidFill>
                          <a:effectLst/>
                        </a:rPr>
                        <a:t>brexit</a:t>
                      </a:r>
                      <a:r>
                        <a:rPr lang="en-US" sz="1400" dirty="0">
                          <a:solidFill>
                            <a:srgbClr val="FF0000"/>
                          </a:solidFill>
                          <a:effectLst/>
                        </a:rPr>
                        <a:t> , vote, remain, leave, </a:t>
                      </a:r>
                      <a:r>
                        <a:rPr lang="en-US" sz="1400" dirty="0" err="1">
                          <a:solidFill>
                            <a:srgbClr val="FF0000"/>
                          </a:solidFill>
                          <a:effectLst/>
                        </a:rPr>
                        <a:t>europe</a:t>
                      </a:r>
                      <a:r>
                        <a:rPr lang="en-US" sz="1400" dirty="0">
                          <a:solidFill>
                            <a:srgbClr val="FF0000"/>
                          </a:solidFill>
                          <a:effectLst/>
                        </a:rPr>
                        <a:t>, campaign, #</a:t>
                      </a:r>
                      <a:r>
                        <a:rPr lang="en-US" sz="1400" dirty="0" err="1">
                          <a:solidFill>
                            <a:srgbClr val="FF0000"/>
                          </a:solidFill>
                          <a:effectLst/>
                        </a:rPr>
                        <a:t>strongerin</a:t>
                      </a:r>
                      <a:r>
                        <a:rPr lang="en-US" sz="1400" dirty="0">
                          <a:solidFill>
                            <a:srgbClr val="FF0000"/>
                          </a:solidFill>
                          <a:effectLst/>
                        </a:rPr>
                        <a:t>, #remain, #</a:t>
                      </a:r>
                      <a:r>
                        <a:rPr lang="en-US" sz="1400" dirty="0" err="1">
                          <a:solidFill>
                            <a:srgbClr val="FF0000"/>
                          </a:solidFill>
                          <a:effectLst/>
                        </a:rPr>
                        <a:t>voteremain</a:t>
                      </a:r>
                      <a:r>
                        <a:rPr lang="en-US" sz="1400" dirty="0">
                          <a:solidFill>
                            <a:srgbClr val="FF0000"/>
                          </a:solidFill>
                          <a:effectLst/>
                        </a:rPr>
                        <a:t>, #</a:t>
                      </a:r>
                      <a:r>
                        <a:rPr lang="en-US" sz="1400" dirty="0" err="1">
                          <a:solidFill>
                            <a:srgbClr val="FF0000"/>
                          </a:solidFill>
                          <a:effectLst/>
                        </a:rPr>
                        <a:t>votein</a:t>
                      </a:r>
                      <a:r>
                        <a:rPr lang="en-US" sz="1400" dirty="0">
                          <a:solidFill>
                            <a:srgbClr val="FF0000"/>
                          </a:solidFill>
                          <a:effectLst/>
                        </a:rPr>
                        <a:t>, #</a:t>
                      </a:r>
                      <a:r>
                        <a:rPr lang="en-US" sz="1400" dirty="0" err="1">
                          <a:solidFill>
                            <a:srgbClr val="FF0000"/>
                          </a:solidFill>
                          <a:effectLst/>
                        </a:rPr>
                        <a:t>bremain</a:t>
                      </a:r>
                      <a:r>
                        <a:rPr lang="en-US" sz="1400" dirty="0">
                          <a:solidFill>
                            <a:srgbClr val="FF0000"/>
                          </a:solidFill>
                          <a:effectLst/>
                        </a:rPr>
                        <a:t>, #</a:t>
                      </a:r>
                      <a:r>
                        <a:rPr lang="en-US" sz="1400" dirty="0" err="1">
                          <a:solidFill>
                            <a:srgbClr val="FF0000"/>
                          </a:solidFill>
                          <a:effectLst/>
                        </a:rPr>
                        <a:t>labourin</a:t>
                      </a:r>
                      <a:r>
                        <a:rPr lang="en-US" sz="1400" dirty="0">
                          <a:solidFill>
                            <a:srgbClr val="FF0000"/>
                          </a:solidFill>
                          <a:effectLst/>
                        </a:rPr>
                        <a:t>, #</a:t>
                      </a:r>
                      <a:r>
                        <a:rPr lang="en-US" sz="1400" dirty="0" err="1">
                          <a:solidFill>
                            <a:srgbClr val="FF0000"/>
                          </a:solidFill>
                          <a:effectLst/>
                        </a:rPr>
                        <a:t>votestay</a:t>
                      </a:r>
                      <a:r>
                        <a:rPr lang="en-US" sz="1400" dirty="0">
                          <a:solidFill>
                            <a:srgbClr val="FF0000"/>
                          </a:solidFill>
                          <a:effectLst/>
                        </a:rPr>
                        <a:t>, #</a:t>
                      </a:r>
                      <a:r>
                        <a:rPr lang="en-US" sz="1400" dirty="0" err="1">
                          <a:solidFill>
                            <a:srgbClr val="FF0000"/>
                          </a:solidFill>
                          <a:effectLst/>
                        </a:rPr>
                        <a:t>intogether</a:t>
                      </a:r>
                      <a:r>
                        <a:rPr lang="en-US" sz="1400" dirty="0">
                          <a:solidFill>
                            <a:srgbClr val="FF0000"/>
                          </a:solidFill>
                          <a:effectLst/>
                        </a:rPr>
                        <a:t>, #</a:t>
                      </a:r>
                      <a:r>
                        <a:rPr lang="en-US" sz="1400" dirty="0" err="1">
                          <a:solidFill>
                            <a:srgbClr val="FF0000"/>
                          </a:solidFill>
                          <a:effectLst/>
                        </a:rPr>
                        <a:t>labourinforbritain</a:t>
                      </a:r>
                      <a:r>
                        <a:rPr lang="en-US" sz="1400" dirty="0">
                          <a:solidFill>
                            <a:srgbClr val="FF0000"/>
                          </a:solidFill>
                          <a:effectLst/>
                        </a:rPr>
                        <a:t>, #</a:t>
                      </a:r>
                      <a:r>
                        <a:rPr lang="en-US" sz="1400" dirty="0" err="1">
                          <a:solidFill>
                            <a:srgbClr val="FF0000"/>
                          </a:solidFill>
                          <a:effectLst/>
                        </a:rPr>
                        <a:t>greenerin</a:t>
                      </a:r>
                      <a:r>
                        <a:rPr lang="en-US" sz="1400" dirty="0">
                          <a:solidFill>
                            <a:srgbClr val="FF0000"/>
                          </a:solidFill>
                          <a:effectLst/>
                        </a:rPr>
                        <a:t>, #yes2eu, #</a:t>
                      </a:r>
                      <a:r>
                        <a:rPr lang="en-US" sz="1400" dirty="0" err="1">
                          <a:solidFill>
                            <a:srgbClr val="FF0000"/>
                          </a:solidFill>
                          <a:effectLst/>
                        </a:rPr>
                        <a:t>yestoeu</a:t>
                      </a:r>
                      <a:r>
                        <a:rPr lang="en-US" sz="1400" dirty="0">
                          <a:solidFill>
                            <a:srgbClr val="FF0000"/>
                          </a:solidFill>
                          <a:effectLst/>
                        </a:rPr>
                        <a:t>, #</a:t>
                      </a:r>
                      <a:r>
                        <a:rPr lang="en-US" sz="1400" dirty="0" err="1">
                          <a:solidFill>
                            <a:srgbClr val="FF0000"/>
                          </a:solidFill>
                          <a:effectLst/>
                        </a:rPr>
                        <a:t>betteroffin</a:t>
                      </a:r>
                      <a:r>
                        <a:rPr lang="en-US" sz="1400" dirty="0">
                          <a:solidFill>
                            <a:srgbClr val="FF0000"/>
                          </a:solidFill>
                          <a:effectLst/>
                        </a:rPr>
                        <a:t>, #</a:t>
                      </a:r>
                      <a:r>
                        <a:rPr lang="en-US" sz="1400" dirty="0" err="1">
                          <a:solidFill>
                            <a:srgbClr val="FF0000"/>
                          </a:solidFill>
                          <a:effectLst/>
                        </a:rPr>
                        <a:t>votein</a:t>
                      </a:r>
                      <a:r>
                        <a:rPr lang="en-US" sz="1400" dirty="0">
                          <a:solidFill>
                            <a:srgbClr val="FF0000"/>
                          </a:solidFill>
                          <a:effectLst/>
                        </a:rPr>
                        <a:t>, #</a:t>
                      </a:r>
                      <a:r>
                        <a:rPr lang="en-US" sz="1400" dirty="0" err="1">
                          <a:solidFill>
                            <a:srgbClr val="FF0000"/>
                          </a:solidFill>
                          <a:effectLst/>
                        </a:rPr>
                        <a:t>ukineu</a:t>
                      </a:r>
                      <a:r>
                        <a:rPr lang="en-US" sz="1400" dirty="0">
                          <a:solidFill>
                            <a:srgbClr val="FF0000"/>
                          </a:solidFill>
                          <a:effectLst/>
                        </a:rPr>
                        <a:t>, #bremain,#strongerin,#greenerin,#britin,#projectfact,#remaineu,#leavechaos, #voteleavelosecontrol,#niineurope,#scotlandineurope,#scotlandineu,#voteleave, #leaveeu,#takecontrol,#betteroffout,#voteout,#beleave,#no2eu,#betteroffout,#notoeu,#britainout,#loveeuropeleaveeu,#grassrootsout,#projectfear,#scexit</a:t>
                      </a:r>
                      <a:endParaRPr lang="en-GB" sz="1400" b="1" dirty="0">
                        <a:solidFill>
                          <a:srgbClr val="FF0000"/>
                        </a:solidFill>
                        <a:effectLst/>
                        <a:latin typeface="Courier New" charset="0"/>
                        <a:ea typeface="Times New Roman" charset="0"/>
                        <a:cs typeface="Times New Roman" charset="0"/>
                      </a:endParaRPr>
                    </a:p>
                  </a:txBody>
                  <a:tcPr marL="68580" marR="68580" marT="0" marB="0">
                    <a:noFill/>
                  </a:tcPr>
                </a:tc>
              </a:tr>
            </a:tbl>
          </a:graphicData>
        </a:graphic>
      </p:graphicFrame>
    </p:spTree>
    <p:extLst>
      <p:ext uri="{BB962C8B-B14F-4D97-AF65-F5344CB8AC3E}">
        <p14:creationId xmlns:p14="http://schemas.microsoft.com/office/powerpoint/2010/main" val="625634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Modelling</a:t>
            </a:r>
            <a:endParaRPr lang="en-US" dirty="0"/>
          </a:p>
        </p:txBody>
      </p:sp>
      <p:sp>
        <p:nvSpPr>
          <p:cNvPr id="3" name="Content Placeholder 2"/>
          <p:cNvSpPr>
            <a:spLocks noGrp="1"/>
          </p:cNvSpPr>
          <p:nvPr>
            <p:ph idx="1"/>
          </p:nvPr>
        </p:nvSpPr>
        <p:spPr/>
        <p:txBody>
          <a:bodyPr/>
          <a:lstStyle/>
          <a:p>
            <a:r>
              <a:rPr lang="en-US" dirty="0" smtClean="0"/>
              <a:t>Used R and the </a:t>
            </a:r>
            <a:r>
              <a:rPr lang="en-US" dirty="0" err="1" smtClean="0"/>
              <a:t>topicmodels</a:t>
            </a:r>
            <a:r>
              <a:rPr lang="en-US" dirty="0" smtClean="0"/>
              <a:t> package to classify each tweet into topics.</a:t>
            </a:r>
          </a:p>
          <a:p>
            <a:r>
              <a:rPr lang="en-US" dirty="0" smtClean="0"/>
              <a:t>LDA topic model applied.</a:t>
            </a:r>
          </a:p>
          <a:p>
            <a:r>
              <a:rPr lang="en-US" dirty="0" smtClean="0"/>
              <a:t>Each tweet classified into a Number.</a:t>
            </a:r>
          </a:p>
          <a:p>
            <a:r>
              <a:rPr lang="en-US" dirty="0" smtClean="0"/>
              <a:t>Numbers then manually classified to Topic Name using Word Cloud.</a:t>
            </a:r>
          </a:p>
          <a:p>
            <a:r>
              <a:rPr lang="en-US" dirty="0" smtClean="0"/>
              <a:t>Unrelated topics removed.</a:t>
            </a:r>
          </a:p>
          <a:p>
            <a:endParaRPr lang="en-US" dirty="0"/>
          </a:p>
        </p:txBody>
      </p:sp>
      <p:grpSp>
        <p:nvGrpSpPr>
          <p:cNvPr id="6" name="Group 5"/>
          <p:cNvGrpSpPr/>
          <p:nvPr/>
        </p:nvGrpSpPr>
        <p:grpSpPr>
          <a:xfrm>
            <a:off x="2960052" y="4233068"/>
            <a:ext cx="5541328" cy="2376805"/>
            <a:chOff x="1950402" y="4194968"/>
            <a:chExt cx="5541328" cy="2376805"/>
          </a:xfrm>
        </p:grpSpPr>
        <p:pic>
          <p:nvPicPr>
            <p:cNvPr id="4" name="Picture 3"/>
            <p:cNvPicPr/>
            <p:nvPr/>
          </p:nvPicPr>
          <p:blipFill rotWithShape="1">
            <a:blip r:embed="rId3">
              <a:extLst>
                <a:ext uri="{28A0092B-C50C-407E-A947-70E740481C1C}">
                  <a14:useLocalDpi xmlns:a14="http://schemas.microsoft.com/office/drawing/2010/main" val="0"/>
                </a:ext>
              </a:extLst>
            </a:blip>
            <a:srcRect l="13975" r="13147"/>
            <a:stretch/>
          </p:blipFill>
          <p:spPr bwMode="auto">
            <a:xfrm>
              <a:off x="1950402" y="4194968"/>
              <a:ext cx="2233295" cy="237680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l="11329" r="11241"/>
            <a:stretch/>
          </p:blipFill>
          <p:spPr bwMode="auto">
            <a:xfrm>
              <a:off x="5119370" y="4194968"/>
              <a:ext cx="2372360" cy="237680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114415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Preparation</a:t>
            </a:r>
            <a:endParaRPr lang="en-US" dirty="0"/>
          </a:p>
        </p:txBody>
      </p:sp>
      <p:sp>
        <p:nvSpPr>
          <p:cNvPr id="3" name="Content Placeholder 2"/>
          <p:cNvSpPr>
            <a:spLocks noGrp="1"/>
          </p:cNvSpPr>
          <p:nvPr>
            <p:ph idx="1"/>
          </p:nvPr>
        </p:nvSpPr>
        <p:spPr/>
        <p:txBody>
          <a:bodyPr/>
          <a:lstStyle/>
          <a:p>
            <a:r>
              <a:rPr lang="en-US" dirty="0" smtClean="0"/>
              <a:t>Tweets aggregated by area, with an Odds Ratio calculated using the Sample Tweets for each topic. </a:t>
            </a:r>
          </a:p>
          <a:p>
            <a:r>
              <a:rPr lang="en-US" dirty="0" smtClean="0"/>
              <a:t>Tweets aggregated to two area types</a:t>
            </a:r>
          </a:p>
          <a:p>
            <a:pPr lvl="1"/>
            <a:r>
              <a:rPr lang="en-US" dirty="0" smtClean="0"/>
              <a:t>Hexagonal Grid </a:t>
            </a:r>
            <a:r>
              <a:rPr lang="mr-IN" dirty="0" smtClean="0"/>
              <a:t>–</a:t>
            </a:r>
            <a:r>
              <a:rPr lang="en-US" dirty="0" smtClean="0"/>
              <a:t> For spatial analysis.</a:t>
            </a:r>
          </a:p>
          <a:p>
            <a:pPr lvl="1"/>
            <a:r>
              <a:rPr lang="en-US" dirty="0" smtClean="0"/>
              <a:t>Constituency </a:t>
            </a:r>
            <a:r>
              <a:rPr lang="mr-IN" dirty="0" smtClean="0"/>
              <a:t>–</a:t>
            </a:r>
            <a:r>
              <a:rPr lang="en-US" dirty="0" smtClean="0"/>
              <a:t> For comparison with Estimated Referendum Result.</a:t>
            </a:r>
          </a:p>
          <a:p>
            <a:pPr lvl="1"/>
            <a:endParaRPr lang="en-US" dirty="0"/>
          </a:p>
          <a:p>
            <a:r>
              <a:rPr lang="en-US" dirty="0" smtClean="0"/>
              <a:t>Spatial Analysis </a:t>
            </a:r>
            <a:r>
              <a:rPr lang="mr-IN" dirty="0" smtClean="0"/>
              <a:t>–</a:t>
            </a:r>
            <a:r>
              <a:rPr lang="en-US" dirty="0" smtClean="0"/>
              <a:t> </a:t>
            </a:r>
            <a:r>
              <a:rPr lang="en-US" dirty="0" err="1" smtClean="0"/>
              <a:t>GeoDa</a:t>
            </a:r>
            <a:endParaRPr lang="en-US" dirty="0" smtClean="0"/>
          </a:p>
          <a:p>
            <a:pPr lvl="1"/>
            <a:r>
              <a:rPr lang="en-US" dirty="0" smtClean="0"/>
              <a:t>Moran’s I</a:t>
            </a:r>
          </a:p>
          <a:p>
            <a:pPr lvl="1"/>
            <a:r>
              <a:rPr lang="en-US" dirty="0" err="1" smtClean="0"/>
              <a:t>Getis</a:t>
            </a:r>
            <a:r>
              <a:rPr lang="en-US" dirty="0" smtClean="0"/>
              <a:t>-Ord</a:t>
            </a:r>
          </a:p>
          <a:p>
            <a:pPr lvl="1"/>
            <a:r>
              <a:rPr lang="en-US" dirty="0" smtClean="0"/>
              <a:t>Regression Analysis </a:t>
            </a:r>
            <a:r>
              <a:rPr lang="mr-IN" dirty="0" smtClean="0"/>
              <a:t>–</a:t>
            </a:r>
            <a:r>
              <a:rPr lang="en-US" dirty="0" smtClean="0"/>
              <a:t> </a:t>
            </a:r>
            <a:r>
              <a:rPr lang="en-US" smtClean="0"/>
              <a:t>Spatial </a:t>
            </a:r>
            <a:r>
              <a:rPr lang="en-US" smtClean="0"/>
              <a:t>Error Model</a:t>
            </a:r>
            <a:endParaRPr lang="en-US" dirty="0"/>
          </a:p>
        </p:txBody>
      </p:sp>
    </p:spTree>
    <p:extLst>
      <p:ext uri="{BB962C8B-B14F-4D97-AF65-F5344CB8AC3E}">
        <p14:creationId xmlns:p14="http://schemas.microsoft.com/office/powerpoint/2010/main" val="974301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Tweets and Topics</a:t>
            </a:r>
            <a:endParaRPr lang="en-US" dirty="0"/>
          </a:p>
        </p:txBody>
      </p:sp>
      <p:sp>
        <p:nvSpPr>
          <p:cNvPr id="3" name="Content Placeholder 2"/>
          <p:cNvSpPr>
            <a:spLocks noGrp="1"/>
          </p:cNvSpPr>
          <p:nvPr>
            <p:ph idx="1"/>
          </p:nvPr>
        </p:nvSpPr>
        <p:spPr>
          <a:xfrm>
            <a:off x="1261872" y="1828800"/>
            <a:ext cx="8758428" cy="4351337"/>
          </a:xfrm>
        </p:spPr>
        <p:txBody>
          <a:bodyPr/>
          <a:lstStyle/>
          <a:p>
            <a:r>
              <a:rPr lang="en-US" dirty="0" smtClean="0"/>
              <a:t>291,797 Tweets classified as Referendum related.</a:t>
            </a:r>
          </a:p>
          <a:p>
            <a:r>
              <a:rPr lang="en-US" dirty="0" smtClean="0"/>
              <a:t>102,941 unique users</a:t>
            </a:r>
          </a:p>
          <a:p>
            <a:r>
              <a:rPr lang="en-US" dirty="0" smtClean="0"/>
              <a:t>111 Topics, Peak of 31 topics for a single day.</a:t>
            </a:r>
          </a:p>
          <a:p>
            <a:endParaRPr lang="en-US" dirty="0"/>
          </a:p>
        </p:txBody>
      </p:sp>
      <p:pic>
        <p:nvPicPr>
          <p:cNvPr id="4" name="Picture 3"/>
          <p:cNvPicPr>
            <a:picLocks noChangeAspect="1"/>
          </p:cNvPicPr>
          <p:nvPr/>
        </p:nvPicPr>
        <p:blipFill>
          <a:blip r:embed="rId2"/>
          <a:stretch>
            <a:fillRect/>
          </a:stretch>
        </p:blipFill>
        <p:spPr>
          <a:xfrm>
            <a:off x="3207724" y="3433128"/>
            <a:ext cx="5800935" cy="2884487"/>
          </a:xfrm>
          <a:prstGeom prst="rect">
            <a:avLst/>
          </a:prstGeom>
        </p:spPr>
      </p:pic>
    </p:spTree>
    <p:extLst>
      <p:ext uri="{BB962C8B-B14F-4D97-AF65-F5344CB8AC3E}">
        <p14:creationId xmlns:p14="http://schemas.microsoft.com/office/powerpoint/2010/main" val="1729232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876</TotalTime>
  <Words>1471</Words>
  <Application>Microsoft Macintosh PowerPoint</Application>
  <PresentationFormat>Widescreen</PresentationFormat>
  <Paragraphs>211</Paragraphs>
  <Slides>21</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-apple-system</vt:lpstr>
      <vt:lpstr>Calibri</vt:lpstr>
      <vt:lpstr>Century Schoolbook</vt:lpstr>
      <vt:lpstr>Courier New</vt:lpstr>
      <vt:lpstr>Helvetica</vt:lpstr>
      <vt:lpstr>Mangal</vt:lpstr>
      <vt:lpstr>Tahoma</vt:lpstr>
      <vt:lpstr>Times New Roman</vt:lpstr>
      <vt:lpstr>Wingdings</vt:lpstr>
      <vt:lpstr>Wingdings 2</vt:lpstr>
      <vt:lpstr>Arial</vt:lpstr>
      <vt:lpstr>View</vt:lpstr>
      <vt:lpstr>PowerPoint Presentation</vt:lpstr>
      <vt:lpstr>Who is Rob Webster?</vt:lpstr>
      <vt:lpstr>Why look at EU Referendum using data from Twitter?</vt:lpstr>
      <vt:lpstr>Limitations to consider</vt:lpstr>
      <vt:lpstr>Research Questions</vt:lpstr>
      <vt:lpstr>Obtaining the data</vt:lpstr>
      <vt:lpstr>Topic Modelling</vt:lpstr>
      <vt:lpstr>Analysis Preparation</vt:lpstr>
      <vt:lpstr>Summary of Tweets and Topics</vt:lpstr>
      <vt:lpstr>Summary of Results</vt:lpstr>
      <vt:lpstr>Evolution of Topic Discussion</vt:lpstr>
      <vt:lpstr>Summary of Results</vt:lpstr>
      <vt:lpstr>PowerPoint Presentation</vt:lpstr>
      <vt:lpstr>PowerPoint Presentation</vt:lpstr>
      <vt:lpstr>PowerPoint Presentation</vt:lpstr>
      <vt:lpstr>Summary of Results</vt:lpstr>
      <vt:lpstr>PowerPoint Presentation</vt:lpstr>
      <vt:lpstr>PowerPoint Presentation</vt:lpstr>
      <vt:lpstr>PowerPoint Presentation</vt:lpstr>
      <vt:lpstr>Reflections on results</vt:lpstr>
      <vt:lpstr>Thank You and Enjoy the rest of GISRUK!!!   Any questions feel free to chat or contact me elsewhere.</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Webster</dc:creator>
  <cp:lastModifiedBy>Robert Webster</cp:lastModifiedBy>
  <cp:revision>54</cp:revision>
  <cp:lastPrinted>2018-04-17T21:21:33Z</cp:lastPrinted>
  <dcterms:created xsi:type="dcterms:W3CDTF">2018-04-15T11:54:46Z</dcterms:created>
  <dcterms:modified xsi:type="dcterms:W3CDTF">2018-04-18T20:00:23Z</dcterms:modified>
</cp:coreProperties>
</file>